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Lst>
  <p:notesMasterIdLst>
    <p:notesMasterId r:id="rId25"/>
  </p:notesMasterIdLst>
  <p:handoutMasterIdLst>
    <p:handoutMasterId r:id="rId26"/>
  </p:handoutMasterIdLst>
  <p:sldIdLst>
    <p:sldId id="271" r:id="rId2"/>
    <p:sldId id="291" r:id="rId3"/>
    <p:sldId id="293" r:id="rId4"/>
    <p:sldId id="292" r:id="rId5"/>
    <p:sldId id="294" r:id="rId6"/>
    <p:sldId id="295" r:id="rId7"/>
    <p:sldId id="297" r:id="rId8"/>
    <p:sldId id="298" r:id="rId9"/>
    <p:sldId id="299"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Lst>
  <p:sldSz cx="9144000" cy="6858000" type="screen4x3"/>
  <p:notesSz cx="6858000" cy="9144000"/>
  <p:embeddedFontLst>
    <p:embeddedFont>
      <p:font typeface="Calibri" panose="020F0502020204030204" pitchFamily="34"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Source Sans Pro" panose="020B0503030403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2E"/>
    <a:srgbClr val="AF0000"/>
    <a:srgbClr val="BF2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86214" autoAdjust="0"/>
  </p:normalViewPr>
  <p:slideViewPr>
    <p:cSldViewPr>
      <p:cViewPr varScale="1">
        <p:scale>
          <a:sx n="138" d="100"/>
          <a:sy n="138" d="100"/>
        </p:scale>
        <p:origin x="1936" y="184"/>
      </p:cViewPr>
      <p:guideLst>
        <p:guide orient="horz"/>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56" d="100"/>
          <a:sy n="56" d="100"/>
        </p:scale>
        <p:origin x="-25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1A00E0-8A82-468F-9B2B-F8EB4AB6399D}" type="datetimeFigureOut">
              <a:rPr lang="en-US" smtClean="0"/>
              <a:t>11/29/22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DC4D65-DA11-4126-9556-9310B8956503}" type="slidenum">
              <a:rPr lang="en-US" smtClean="0"/>
              <a:t>‹#›</a:t>
            </a:fld>
            <a:endParaRPr lang="en-US"/>
          </a:p>
        </p:txBody>
      </p:sp>
    </p:spTree>
    <p:extLst>
      <p:ext uri="{BB962C8B-B14F-4D97-AF65-F5344CB8AC3E}">
        <p14:creationId xmlns:p14="http://schemas.microsoft.com/office/powerpoint/2010/main" val="145337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F7AD5-1E06-481F-9C05-C3A40CB42C63}" type="datetimeFigureOut">
              <a:rPr lang="en-US" smtClean="0"/>
              <a:t>11/29/22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BF22EF-CF13-4EA3-BA93-BBE40C153887}" type="slidenum">
              <a:rPr lang="en-US" smtClean="0"/>
              <a:t>‹#›</a:t>
            </a:fld>
            <a:endParaRPr lang="en-US"/>
          </a:p>
        </p:txBody>
      </p:sp>
    </p:spTree>
    <p:extLst>
      <p:ext uri="{BB962C8B-B14F-4D97-AF65-F5344CB8AC3E}">
        <p14:creationId xmlns:p14="http://schemas.microsoft.com/office/powerpoint/2010/main" val="951235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9" name="Rectangle 8"/>
          <p:cNvSpPr/>
          <p:nvPr userDrawn="1"/>
        </p:nvSpPr>
        <p:spPr>
          <a:xfrm>
            <a:off x="0" y="0"/>
            <a:ext cx="9144000" cy="1194329"/>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1"/>
          <p:cNvSpPr>
            <a:spLocks noGrp="1"/>
          </p:cNvSpPr>
          <p:nvPr>
            <p:ph type="ctrTitle" hasCustomPrompt="1"/>
          </p:nvPr>
        </p:nvSpPr>
        <p:spPr>
          <a:xfrm>
            <a:off x="609600" y="3733800"/>
            <a:ext cx="7924800" cy="1219200"/>
          </a:xfrm>
        </p:spPr>
        <p:txBody>
          <a:bodyPr anchor="b"/>
          <a:lstStyle>
            <a:lvl1pPr algn="ctr">
              <a:defRPr sz="3600">
                <a:solidFill>
                  <a:srgbClr val="C8102E"/>
                </a:solidFill>
                <a:latin typeface="Arial" panose="020B0604020202020204" pitchFamily="34" charset="0"/>
                <a:cs typeface="Arial" panose="020B0604020202020204" pitchFamily="34" charset="0"/>
              </a:defRPr>
            </a:lvl1pPr>
          </a:lstStyle>
          <a:p>
            <a:r>
              <a:rPr lang="en-US" dirty="0"/>
              <a:t>Click here to edit Master 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272"/>
          <a:stretch/>
        </p:blipFill>
        <p:spPr>
          <a:xfrm>
            <a:off x="2922055" y="289525"/>
            <a:ext cx="3299890" cy="2682276"/>
          </a:xfrm>
          <a:prstGeom prst="rect">
            <a:avLst/>
          </a:prstGeom>
        </p:spPr>
      </p:pic>
      <p:sp>
        <p:nvSpPr>
          <p:cNvPr id="3" name="Subtitle 2"/>
          <p:cNvSpPr>
            <a:spLocks noGrp="1"/>
          </p:cNvSpPr>
          <p:nvPr>
            <p:ph type="subTitle" idx="1"/>
          </p:nvPr>
        </p:nvSpPr>
        <p:spPr>
          <a:xfrm>
            <a:off x="1219200" y="5134240"/>
            <a:ext cx="6553200" cy="804862"/>
          </a:xfrm>
        </p:spPr>
        <p:txBody>
          <a:bodyPr>
            <a:normAutofit/>
          </a:bodyPr>
          <a:lstStyle>
            <a:lvl1pPr marL="0" indent="0" algn="ctr">
              <a:buNone/>
              <a:defRPr sz="2400" b="1">
                <a:solidFill>
                  <a:schemeClr val="tx1">
                    <a:lumMod val="75000"/>
                    <a:lumOff val="2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9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7848600" cy="464820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11/29/22</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7" name="Title Placeholder 1"/>
          <p:cNvSpPr>
            <a:spLocks noGrp="1"/>
          </p:cNvSpPr>
          <p:nvPr>
            <p:ph type="title"/>
          </p:nvPr>
        </p:nvSpPr>
        <p:spPr>
          <a:xfrm>
            <a:off x="457200" y="152400"/>
            <a:ext cx="7543800" cy="1066800"/>
          </a:xfrm>
          <a:prstGeom prst="rect">
            <a:avLst/>
          </a:prstGeom>
        </p:spPr>
        <p:txBody>
          <a:bodyPr vert="horz" lIns="91440" tIns="45720" rIns="91440" bIns="45720" rtlCol="0" anchor="ctr">
            <a:normAutofit/>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518282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905000"/>
            <a:ext cx="760359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6A6A54-2A6B-4242-B691-C4DE4231F394}" type="datetimeFigureOut">
              <a:rPr lang="en-US" smtClean="0"/>
              <a:t>11/29/22</a:t>
            </a:fld>
            <a:endParaRPr lang="en-US"/>
          </a:p>
        </p:txBody>
      </p:sp>
      <p:sp>
        <p:nvSpPr>
          <p:cNvPr id="6" name="Slide Number Placeholder 5"/>
          <p:cNvSpPr>
            <a:spLocks noGrp="1"/>
          </p:cNvSpPr>
          <p:nvPr>
            <p:ph type="sldNum" sz="quarter" idx="12"/>
          </p:nvPr>
        </p:nvSpPr>
        <p:spPr/>
        <p:txBody>
          <a:bodyPr/>
          <a:lstStyle/>
          <a:p>
            <a:fld id="{B2FED1A7-FB98-43FD-AA3D-E7C3EC56B298}" type="slidenum">
              <a:rPr lang="en-US" smtClean="0"/>
              <a:t>‹#›</a:t>
            </a:fld>
            <a:endParaRPr lang="en-US"/>
          </a:p>
        </p:txBody>
      </p:sp>
      <p:sp>
        <p:nvSpPr>
          <p:cNvPr id="8" name="Text Placeholder 7"/>
          <p:cNvSpPr>
            <a:spLocks noGrp="1"/>
          </p:cNvSpPr>
          <p:nvPr>
            <p:ph type="body" sz="quarter" idx="13" hasCustomPrompt="1"/>
          </p:nvPr>
        </p:nvSpPr>
        <p:spPr>
          <a:xfrm>
            <a:off x="457200" y="1295400"/>
            <a:ext cx="7620000" cy="533400"/>
          </a:xfrm>
        </p:spPr>
        <p:txBody>
          <a:bodyPr/>
          <a:lstStyle>
            <a:lvl1pPr marL="0" indent="0">
              <a:buNone/>
              <a:defRPr b="1" baseline="0">
                <a:solidFill>
                  <a:srgbClr val="C8102E"/>
                </a:solidFill>
              </a:defRPr>
            </a:lvl1pPr>
          </a:lstStyle>
          <a:p>
            <a:pPr lvl="0"/>
            <a:r>
              <a:rPr lang="en-US" dirty="0"/>
              <a:t>Sub-Header Text goes here</a:t>
            </a:r>
          </a:p>
        </p:txBody>
      </p:sp>
    </p:spTree>
    <p:extLst>
      <p:ext uri="{BB962C8B-B14F-4D97-AF65-F5344CB8AC3E}">
        <p14:creationId xmlns:p14="http://schemas.microsoft.com/office/powerpoint/2010/main" val="329578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11/29/22</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510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95401"/>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76A6A54-2A6B-4242-B691-C4DE4231F394}" type="datetimeFigureOut">
              <a:rPr lang="en-US" smtClean="0"/>
              <a:t>11/29/22</a:t>
            </a:fld>
            <a:endParaRPr lang="en-US"/>
          </a:p>
        </p:txBody>
      </p:sp>
      <p:sp>
        <p:nvSpPr>
          <p:cNvPr id="7" name="Slide Number Placeholder 6"/>
          <p:cNvSpPr>
            <a:spLocks noGrp="1"/>
          </p:cNvSpPr>
          <p:nvPr>
            <p:ph type="sldNum" sz="quarter" idx="12"/>
          </p:nvPr>
        </p:nvSpPr>
        <p:spPr/>
        <p:txBody>
          <a:bodyPr/>
          <a:lstStyle/>
          <a:p>
            <a:fld id="{B2FED1A7-FB98-43FD-AA3D-E7C3EC56B298}" type="slidenum">
              <a:rPr lang="en-US" smtClean="0"/>
              <a:t>‹#›</a:t>
            </a:fld>
            <a:endParaRPr lang="en-US"/>
          </a:p>
        </p:txBody>
      </p:sp>
      <p:sp>
        <p:nvSpPr>
          <p:cNvPr id="10" name="Content Placeholder 2"/>
          <p:cNvSpPr>
            <a:spLocks noGrp="1"/>
          </p:cNvSpPr>
          <p:nvPr>
            <p:ph sz="half" idx="13"/>
          </p:nvPr>
        </p:nvSpPr>
        <p:spPr>
          <a:xfrm>
            <a:off x="457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4648200" y="3581400"/>
            <a:ext cx="4038600" cy="213359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22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428750"/>
            <a:ext cx="384548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068512"/>
            <a:ext cx="384548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416425" y="1428750"/>
            <a:ext cx="3813175" cy="639762"/>
          </a:xfrm>
        </p:spPr>
        <p:txBody>
          <a:bodyPr anchor="b">
            <a:normAutofit/>
          </a:bodyPr>
          <a:lstStyle>
            <a:lvl1pPr marL="0" indent="0" algn="ctr">
              <a:buNone/>
              <a:defRPr sz="2100" b="1">
                <a:solidFill>
                  <a:srgbClr val="C8102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416425" y="2068512"/>
            <a:ext cx="38131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76A6A54-2A6B-4242-B691-C4DE4231F394}" type="datetimeFigureOut">
              <a:rPr lang="en-US" smtClean="0"/>
              <a:t>11/29/22</a:t>
            </a:fld>
            <a:endParaRPr lang="en-US"/>
          </a:p>
        </p:txBody>
      </p:sp>
      <p:sp>
        <p:nvSpPr>
          <p:cNvPr id="9" name="Slide Number Placeholder 8"/>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8110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76A6A54-2A6B-4242-B691-C4DE4231F394}" type="datetimeFigureOut">
              <a:rPr lang="en-US" smtClean="0"/>
              <a:t>11/29/22</a:t>
            </a:fld>
            <a:endParaRPr lang="en-US"/>
          </a:p>
        </p:txBody>
      </p:sp>
      <p:sp>
        <p:nvSpPr>
          <p:cNvPr id="4" name="Footer Placeholder 3"/>
          <p:cNvSpPr>
            <a:spLocks noGrp="1"/>
          </p:cNvSpPr>
          <p:nvPr>
            <p:ph type="ftr" sz="quarter" idx="11"/>
          </p:nvPr>
        </p:nvSpPr>
        <p:spPr>
          <a:xfrm>
            <a:off x="3124200" y="640080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380070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6A6A54-2A6B-4242-B691-C4DE4231F394}" type="datetimeFigureOut">
              <a:rPr lang="en-US" smtClean="0"/>
              <a:t>11/29/22</a:t>
            </a:fld>
            <a:endParaRPr lang="en-US"/>
          </a:p>
        </p:txBody>
      </p:sp>
      <p:sp>
        <p:nvSpPr>
          <p:cNvPr id="4" name="Slide Number Placeholder 3"/>
          <p:cNvSpPr>
            <a:spLocks noGrp="1"/>
          </p:cNvSpPr>
          <p:nvPr>
            <p:ph type="sldNum" sz="quarter" idx="12"/>
          </p:nvPr>
        </p:nvSpPr>
        <p:spPr/>
        <p:txBody>
          <a:bodyPr/>
          <a:lstStyle/>
          <a:p>
            <a:fld id="{B2FED1A7-FB98-43FD-AA3D-E7C3EC56B298}" type="slidenum">
              <a:rPr lang="en-US" smtClean="0"/>
              <a:t>‹#›</a:t>
            </a:fld>
            <a:endParaRPr lang="en-US"/>
          </a:p>
        </p:txBody>
      </p:sp>
    </p:spTree>
    <p:extLst>
      <p:ext uri="{BB962C8B-B14F-4D97-AF65-F5344CB8AC3E}">
        <p14:creationId xmlns:p14="http://schemas.microsoft.com/office/powerpoint/2010/main" val="405300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248400"/>
            <a:ext cx="9144000" cy="609600"/>
          </a:xfrm>
          <a:prstGeom prst="rect">
            <a:avLst/>
          </a:prstGeom>
          <a:solidFill>
            <a:schemeClr val="tx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5" name="Rectangle 14"/>
          <p:cNvSpPr/>
          <p:nvPr userDrawn="1"/>
        </p:nvSpPr>
        <p:spPr>
          <a:xfrm>
            <a:off x="0" y="0"/>
            <a:ext cx="9144000" cy="1219200"/>
          </a:xfrm>
          <a:prstGeom prst="rect">
            <a:avLst/>
          </a:prstGeom>
          <a:solidFill>
            <a:srgbClr val="C8102E"/>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ffectLst/>
            </a:endParaRPr>
          </a:p>
        </p:txBody>
      </p:sp>
      <p:sp>
        <p:nvSpPr>
          <p:cNvPr id="2" name="Title Placeholder 1"/>
          <p:cNvSpPr>
            <a:spLocks noGrp="1"/>
          </p:cNvSpPr>
          <p:nvPr>
            <p:ph type="title"/>
          </p:nvPr>
        </p:nvSpPr>
        <p:spPr>
          <a:xfrm>
            <a:off x="457200" y="152400"/>
            <a:ext cx="7543800" cy="990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6340475"/>
            <a:ext cx="1143000" cy="365125"/>
          </a:xfrm>
          <a:prstGeom prst="rect">
            <a:avLst/>
          </a:prstGeom>
        </p:spPr>
        <p:txBody>
          <a:bodyPr vert="horz" lIns="91440" tIns="45720" rIns="91440" bIns="45720" rtlCol="0" anchor="ctr"/>
          <a:lstStyle>
            <a:lvl1pPr algn="l">
              <a:defRPr sz="1200">
                <a:solidFill>
                  <a:schemeClr val="bg1"/>
                </a:solidFill>
              </a:defRPr>
            </a:lvl1pPr>
          </a:lstStyle>
          <a:p>
            <a:fld id="{176A6A54-2A6B-4242-B691-C4DE4231F394}" type="datetimeFigureOut">
              <a:rPr lang="en-US" smtClean="0"/>
              <a:pPr/>
              <a:t>11/29/22</a:t>
            </a:fld>
            <a:endParaRPr lang="en-US" dirty="0"/>
          </a:p>
        </p:txBody>
      </p:sp>
      <p:sp>
        <p:nvSpPr>
          <p:cNvPr id="6" name="Slide Number Placeholder 5"/>
          <p:cNvSpPr>
            <a:spLocks noGrp="1"/>
          </p:cNvSpPr>
          <p:nvPr>
            <p:ph type="sldNum" sz="quarter" idx="4"/>
          </p:nvPr>
        </p:nvSpPr>
        <p:spPr>
          <a:xfrm>
            <a:off x="7391400" y="6324600"/>
            <a:ext cx="1371600" cy="365125"/>
          </a:xfrm>
          <a:prstGeom prst="rect">
            <a:avLst/>
          </a:prstGeom>
        </p:spPr>
        <p:txBody>
          <a:bodyPr vert="horz" lIns="91440" tIns="45720" rIns="91440" bIns="45720" rtlCol="0" anchor="ctr"/>
          <a:lstStyle>
            <a:lvl1pPr algn="r">
              <a:defRPr sz="1200">
                <a:solidFill>
                  <a:schemeClr val="bg1"/>
                </a:solidFill>
              </a:defRPr>
            </a:lvl1pPr>
          </a:lstStyle>
          <a:p>
            <a:fld id="{B2FED1A7-FB98-43FD-AA3D-E7C3EC56B298}" type="slidenum">
              <a:rPr lang="en-US" smtClean="0"/>
              <a:pPr/>
              <a:t>‹#›</a:t>
            </a:fld>
            <a:endParaRPr lang="en-US"/>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077200" y="481998"/>
            <a:ext cx="678610" cy="1180958"/>
          </a:xfrm>
          <a:prstGeom prst="rect">
            <a:avLst/>
          </a:prstGeom>
        </p:spPr>
      </p:pic>
    </p:spTree>
    <p:extLst>
      <p:ext uri="{BB962C8B-B14F-4D97-AF65-F5344CB8AC3E}">
        <p14:creationId xmlns:p14="http://schemas.microsoft.com/office/powerpoint/2010/main" val="137637821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6" r:id="rId3"/>
    <p:sldLayoutId id="2147483661" r:id="rId4"/>
    <p:sldLayoutId id="2147483665" r:id="rId5"/>
    <p:sldLayoutId id="2147483662" r:id="rId6"/>
    <p:sldLayoutId id="2147483663" r:id="rId7"/>
    <p:sldLayoutId id="2147483664" r:id="rId8"/>
  </p:sldLayoutIdLst>
  <p:txStyles>
    <p:titleStyle>
      <a:lvl1pPr algn="l" defTabSz="914400" rtl="0" eaLnBrk="1" latinLnBrk="0" hangingPunct="1">
        <a:spcBef>
          <a:spcPct val="0"/>
        </a:spcBef>
        <a:buNone/>
        <a:defRPr sz="4000" b="1" kern="1200">
          <a:solidFill>
            <a:schemeClr val="bg1"/>
          </a:solidFill>
          <a:latin typeface="Arial" panose="020B0604020202020204" pitchFamily="34" charset="0"/>
          <a:ea typeface="Roboto Slab" pitchFamily="2" charset="0"/>
          <a:cs typeface="Arial" pitchFamily="34" charset="0"/>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irs.gov/ir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4267200"/>
          </a:xfrm>
        </p:spPr>
        <p:txBody>
          <a:bodyPr>
            <a:normAutofit fontScale="90000"/>
          </a:bodyPr>
          <a:lstStyle/>
          <a:p>
            <a:br>
              <a:rPr lang="en-US" dirty="0"/>
            </a:br>
            <a:br>
              <a:rPr lang="en-US" dirty="0"/>
            </a:br>
            <a:br>
              <a:rPr lang="en-US" dirty="0"/>
            </a:br>
            <a:br>
              <a:rPr lang="en-US" dirty="0"/>
            </a:br>
            <a:r>
              <a:rPr lang="en-US" sz="2900" dirty="0"/>
              <a:t>Information Storage &amp; Retrieval - CSCI 642</a:t>
            </a:r>
            <a:br>
              <a:rPr lang="en-US" sz="2900" dirty="0"/>
            </a:br>
            <a:br>
              <a:rPr lang="en-US" sz="2900" dirty="0"/>
            </a:br>
            <a:r>
              <a:rPr lang="en-US" sz="2900" u="sng" dirty="0"/>
              <a:t>Final Project</a:t>
            </a:r>
            <a:br>
              <a:rPr lang="en-US" sz="2900" dirty="0"/>
            </a:br>
            <a:r>
              <a:rPr lang="en-US" sz="2900" b="1" dirty="0">
                <a:solidFill>
                  <a:srgbClr val="C8102E"/>
                </a:solidFill>
                <a:latin typeface="Arial" panose="020B0604020202020204" pitchFamily="34" charset="0"/>
                <a:cs typeface="Arial" panose="020B0604020202020204" pitchFamily="34" charset="0"/>
              </a:rPr>
              <a:t>Topic Modeling With Few Shot Learning</a:t>
            </a:r>
            <a:br>
              <a:rPr lang="en-US" sz="3300" b="1" dirty="0">
                <a:solidFill>
                  <a:srgbClr val="C8102E"/>
                </a:solidFill>
                <a:latin typeface="Arial" panose="020B0604020202020204" pitchFamily="34" charset="0"/>
                <a:cs typeface="Arial" panose="020B0604020202020204" pitchFamily="34" charset="0"/>
              </a:rPr>
            </a:br>
            <a:br>
              <a:rPr lang="en-US" sz="3300" b="1" dirty="0">
                <a:solidFill>
                  <a:srgbClr val="C8102E"/>
                </a:solidFill>
                <a:latin typeface="Arial" panose="020B0604020202020204" pitchFamily="34" charset="0"/>
                <a:cs typeface="Arial" panose="020B0604020202020204" pitchFamily="34" charset="0"/>
              </a:rPr>
            </a:br>
            <a:r>
              <a:rPr lang="en-US" sz="2200" dirty="0"/>
              <a:t>Mind Hack Zombies</a:t>
            </a:r>
            <a:br>
              <a:rPr lang="en-US" sz="2200" dirty="0"/>
            </a:br>
            <a:r>
              <a:rPr lang="en-US" sz="2200" dirty="0" err="1"/>
              <a:t>Kameswara</a:t>
            </a:r>
            <a:r>
              <a:rPr lang="en-US" sz="2200" dirty="0"/>
              <a:t> </a:t>
            </a:r>
            <a:r>
              <a:rPr lang="en-US" sz="2200" dirty="0" err="1"/>
              <a:t>Pullabhotla</a:t>
            </a:r>
            <a:r>
              <a:rPr lang="en-US" sz="2200" dirty="0"/>
              <a:t> (Z1891893)</a:t>
            </a:r>
            <a:br>
              <a:rPr lang="en-US" sz="2200" dirty="0"/>
            </a:br>
            <a:r>
              <a:rPr lang="en-US" sz="2200" dirty="0"/>
              <a:t>Anuj Shah (Z1905195)</a:t>
            </a:r>
            <a:br>
              <a:rPr lang="en-US" sz="2200" dirty="0"/>
            </a:br>
            <a:endParaRPr lang="en-US" sz="2200" dirty="0"/>
          </a:p>
        </p:txBody>
      </p:sp>
    </p:spTree>
    <p:extLst>
      <p:ext uri="{BB962C8B-B14F-4D97-AF65-F5344CB8AC3E}">
        <p14:creationId xmlns:p14="http://schemas.microsoft.com/office/powerpoint/2010/main" val="239249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5727CA-AD95-3243-0046-A343FBF937B2}"/>
              </a:ext>
            </a:extLst>
          </p:cNvPr>
          <p:cNvPicPr>
            <a:picLocks noChangeAspect="1"/>
          </p:cNvPicPr>
          <p:nvPr/>
        </p:nvPicPr>
        <p:blipFill>
          <a:blip r:embed="rId2"/>
          <a:stretch>
            <a:fillRect/>
          </a:stretch>
        </p:blipFill>
        <p:spPr>
          <a:xfrm>
            <a:off x="4267200" y="1295400"/>
            <a:ext cx="4777641" cy="4777641"/>
          </a:xfrm>
          <a:prstGeom prst="rect">
            <a:avLst/>
          </a:prstGeom>
        </p:spPr>
      </p:pic>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TF-IDF Vectorizer</a:t>
            </a:r>
          </a:p>
        </p:txBody>
      </p:sp>
      <p:pic>
        <p:nvPicPr>
          <p:cNvPr id="2" name="Picture 1">
            <a:extLst>
              <a:ext uri="{FF2B5EF4-FFF2-40B4-BE49-F238E27FC236}">
                <a16:creationId xmlns:a16="http://schemas.microsoft.com/office/drawing/2014/main" id="{5D3818A5-6F53-6A2E-FCE0-28871A508A9E}"/>
              </a:ext>
            </a:extLst>
          </p:cNvPr>
          <p:cNvPicPr>
            <a:picLocks noChangeAspect="1"/>
          </p:cNvPicPr>
          <p:nvPr/>
        </p:nvPicPr>
        <p:blipFill>
          <a:blip r:embed="rId3"/>
          <a:stretch>
            <a:fillRect/>
          </a:stretch>
        </p:blipFill>
        <p:spPr>
          <a:xfrm>
            <a:off x="228600" y="1494692"/>
            <a:ext cx="4668731" cy="1905000"/>
          </a:xfrm>
          <a:prstGeom prst="rect">
            <a:avLst/>
          </a:prstGeom>
        </p:spPr>
      </p:pic>
    </p:spTree>
    <p:extLst>
      <p:ext uri="{BB962C8B-B14F-4D97-AF65-F5344CB8AC3E}">
        <p14:creationId xmlns:p14="http://schemas.microsoft.com/office/powerpoint/2010/main" val="24165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Continued..</a:t>
            </a:r>
          </a:p>
        </p:txBody>
      </p:sp>
      <p:pic>
        <p:nvPicPr>
          <p:cNvPr id="4" name="Picture 3">
            <a:extLst>
              <a:ext uri="{FF2B5EF4-FFF2-40B4-BE49-F238E27FC236}">
                <a16:creationId xmlns:a16="http://schemas.microsoft.com/office/drawing/2014/main" id="{91D94215-940F-D952-730F-87B147208298}"/>
              </a:ext>
            </a:extLst>
          </p:cNvPr>
          <p:cNvPicPr>
            <a:picLocks noChangeAspect="1"/>
          </p:cNvPicPr>
          <p:nvPr/>
        </p:nvPicPr>
        <p:blipFill>
          <a:blip r:embed="rId2"/>
          <a:stretch>
            <a:fillRect/>
          </a:stretch>
        </p:blipFill>
        <p:spPr>
          <a:xfrm>
            <a:off x="990600" y="1447800"/>
            <a:ext cx="6096000" cy="4429932"/>
          </a:xfrm>
          <a:prstGeom prst="rect">
            <a:avLst/>
          </a:prstGeom>
        </p:spPr>
      </p:pic>
    </p:spTree>
    <p:extLst>
      <p:ext uri="{BB962C8B-B14F-4D97-AF65-F5344CB8AC3E}">
        <p14:creationId xmlns:p14="http://schemas.microsoft.com/office/powerpoint/2010/main" val="605563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UMAP</a:t>
            </a:r>
          </a:p>
        </p:txBody>
      </p:sp>
      <p:pic>
        <p:nvPicPr>
          <p:cNvPr id="2" name="Picture 1">
            <a:extLst>
              <a:ext uri="{FF2B5EF4-FFF2-40B4-BE49-F238E27FC236}">
                <a16:creationId xmlns:a16="http://schemas.microsoft.com/office/drawing/2014/main" id="{25B2F142-DBE2-A365-5962-F36A5D7A3173}"/>
              </a:ext>
            </a:extLst>
          </p:cNvPr>
          <p:cNvPicPr>
            <a:picLocks noChangeAspect="1"/>
          </p:cNvPicPr>
          <p:nvPr/>
        </p:nvPicPr>
        <p:blipFill>
          <a:blip r:embed="rId2"/>
          <a:stretch>
            <a:fillRect/>
          </a:stretch>
        </p:blipFill>
        <p:spPr>
          <a:xfrm>
            <a:off x="685800" y="1371600"/>
            <a:ext cx="6705600" cy="4684831"/>
          </a:xfrm>
          <a:prstGeom prst="rect">
            <a:avLst/>
          </a:prstGeom>
        </p:spPr>
      </p:pic>
    </p:spTree>
    <p:extLst>
      <p:ext uri="{BB962C8B-B14F-4D97-AF65-F5344CB8AC3E}">
        <p14:creationId xmlns:p14="http://schemas.microsoft.com/office/powerpoint/2010/main" val="307377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Continued..</a:t>
            </a:r>
          </a:p>
        </p:txBody>
      </p:sp>
      <p:pic>
        <p:nvPicPr>
          <p:cNvPr id="5" name="Picture 4">
            <a:extLst>
              <a:ext uri="{FF2B5EF4-FFF2-40B4-BE49-F238E27FC236}">
                <a16:creationId xmlns:a16="http://schemas.microsoft.com/office/drawing/2014/main" id="{377119B8-28B1-BC65-926B-B596E541C56A}"/>
              </a:ext>
            </a:extLst>
          </p:cNvPr>
          <p:cNvPicPr>
            <a:picLocks noChangeAspect="1"/>
          </p:cNvPicPr>
          <p:nvPr/>
        </p:nvPicPr>
        <p:blipFill>
          <a:blip r:embed="rId2"/>
          <a:stretch>
            <a:fillRect/>
          </a:stretch>
        </p:blipFill>
        <p:spPr>
          <a:xfrm>
            <a:off x="4091354" y="2286000"/>
            <a:ext cx="4953000" cy="3803620"/>
          </a:xfrm>
          <a:prstGeom prst="rect">
            <a:avLst/>
          </a:prstGeom>
        </p:spPr>
      </p:pic>
      <p:pic>
        <p:nvPicPr>
          <p:cNvPr id="4" name="Picture 3">
            <a:extLst>
              <a:ext uri="{FF2B5EF4-FFF2-40B4-BE49-F238E27FC236}">
                <a16:creationId xmlns:a16="http://schemas.microsoft.com/office/drawing/2014/main" id="{D088A917-1EA1-2075-0C68-F4A33F6CF901}"/>
              </a:ext>
            </a:extLst>
          </p:cNvPr>
          <p:cNvPicPr>
            <a:picLocks noChangeAspect="1"/>
          </p:cNvPicPr>
          <p:nvPr/>
        </p:nvPicPr>
        <p:blipFill>
          <a:blip r:embed="rId3"/>
          <a:stretch>
            <a:fillRect/>
          </a:stretch>
        </p:blipFill>
        <p:spPr>
          <a:xfrm>
            <a:off x="76200" y="1296036"/>
            <a:ext cx="4953000" cy="3182810"/>
          </a:xfrm>
          <a:prstGeom prst="rect">
            <a:avLst/>
          </a:prstGeom>
        </p:spPr>
      </p:pic>
    </p:spTree>
    <p:extLst>
      <p:ext uri="{BB962C8B-B14F-4D97-AF65-F5344CB8AC3E}">
        <p14:creationId xmlns:p14="http://schemas.microsoft.com/office/powerpoint/2010/main" val="4119803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4931D5-CBCF-AFFD-0733-2D2467921488}"/>
              </a:ext>
            </a:extLst>
          </p:cNvPr>
          <p:cNvPicPr>
            <a:picLocks noChangeAspect="1"/>
          </p:cNvPicPr>
          <p:nvPr/>
        </p:nvPicPr>
        <p:blipFill>
          <a:blip r:embed="rId2"/>
          <a:stretch>
            <a:fillRect/>
          </a:stretch>
        </p:blipFill>
        <p:spPr>
          <a:xfrm>
            <a:off x="3180688" y="1524001"/>
            <a:ext cx="5975035" cy="4116682"/>
          </a:xfrm>
          <a:prstGeom prst="rect">
            <a:avLst/>
          </a:prstGeom>
        </p:spPr>
      </p:pic>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c-TF-IDF</a:t>
            </a:r>
          </a:p>
        </p:txBody>
      </p:sp>
      <p:pic>
        <p:nvPicPr>
          <p:cNvPr id="2" name="Picture 1">
            <a:extLst>
              <a:ext uri="{FF2B5EF4-FFF2-40B4-BE49-F238E27FC236}">
                <a16:creationId xmlns:a16="http://schemas.microsoft.com/office/drawing/2014/main" id="{1A578FDE-F4BD-48BC-8242-0F1AC1F30A4A}"/>
              </a:ext>
            </a:extLst>
          </p:cNvPr>
          <p:cNvPicPr>
            <a:picLocks noChangeAspect="1"/>
          </p:cNvPicPr>
          <p:nvPr/>
        </p:nvPicPr>
        <p:blipFill>
          <a:blip r:embed="rId3"/>
          <a:stretch>
            <a:fillRect/>
          </a:stretch>
        </p:blipFill>
        <p:spPr>
          <a:xfrm>
            <a:off x="228600" y="1524001"/>
            <a:ext cx="3168909" cy="1447800"/>
          </a:xfrm>
          <a:prstGeom prst="rect">
            <a:avLst/>
          </a:prstGeom>
        </p:spPr>
      </p:pic>
    </p:spTree>
    <p:extLst>
      <p:ext uri="{BB962C8B-B14F-4D97-AF65-F5344CB8AC3E}">
        <p14:creationId xmlns:p14="http://schemas.microsoft.com/office/powerpoint/2010/main" val="231433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p:txBody>
          <a:bodyPr>
            <a:normAutofit/>
          </a:bodyPr>
          <a:lstStyle/>
          <a:p>
            <a:pPr marL="457200" lvl="0" indent="-330200" algn="l" rtl="0">
              <a:spcBef>
                <a:spcPts val="0"/>
              </a:spcBef>
              <a:spcAft>
                <a:spcPts val="0"/>
              </a:spcAft>
              <a:buSzPts val="1600"/>
              <a:buChar char="●"/>
            </a:pPr>
            <a:r>
              <a:rPr lang="en-GB" sz="2600" dirty="0"/>
              <a:t>Rule-based systems</a:t>
            </a:r>
          </a:p>
          <a:p>
            <a:pPr marL="457200" lvl="0" indent="-330200" algn="l" rtl="0">
              <a:spcBef>
                <a:spcPts val="0"/>
              </a:spcBef>
              <a:spcAft>
                <a:spcPts val="0"/>
              </a:spcAft>
              <a:buSzPts val="1600"/>
              <a:buChar char="●"/>
            </a:pPr>
            <a:r>
              <a:rPr lang="en-GB" sz="2600" dirty="0"/>
              <a:t>Machine Learning based systems:</a:t>
            </a:r>
          </a:p>
          <a:p>
            <a:pPr marL="914400" lvl="1" indent="-330200" algn="l" rtl="0">
              <a:spcBef>
                <a:spcPts val="0"/>
              </a:spcBef>
              <a:spcAft>
                <a:spcPts val="0"/>
              </a:spcAft>
              <a:buSzPts val="1600"/>
              <a:buChar char="○"/>
            </a:pPr>
            <a:r>
              <a:rPr lang="en-GB" sz="2600" dirty="0"/>
              <a:t>Naive Bayes</a:t>
            </a:r>
          </a:p>
          <a:p>
            <a:pPr marL="914400" lvl="1" indent="-330200" algn="l" rtl="0">
              <a:spcBef>
                <a:spcPts val="0"/>
              </a:spcBef>
              <a:spcAft>
                <a:spcPts val="0"/>
              </a:spcAft>
              <a:buSzPts val="1600"/>
              <a:buChar char="○"/>
            </a:pPr>
            <a:r>
              <a:rPr lang="en-GB" sz="2600" dirty="0"/>
              <a:t>Support Vector machines</a:t>
            </a:r>
          </a:p>
          <a:p>
            <a:pPr marL="914400" lvl="1" indent="-330200" algn="l" rtl="0">
              <a:spcBef>
                <a:spcPts val="0"/>
              </a:spcBef>
              <a:spcAft>
                <a:spcPts val="0"/>
              </a:spcAft>
              <a:buSzPts val="1600"/>
              <a:buChar char="○"/>
            </a:pPr>
            <a:r>
              <a:rPr lang="en-GB" sz="2600" dirty="0"/>
              <a:t>Deep Learning</a:t>
            </a:r>
          </a:p>
          <a:p>
            <a:pPr marL="914400" lvl="1" indent="-330200" algn="l" rtl="0">
              <a:spcBef>
                <a:spcPts val="0"/>
              </a:spcBef>
              <a:spcAft>
                <a:spcPts val="0"/>
              </a:spcAft>
              <a:buSzPts val="1600"/>
              <a:buChar char="○"/>
            </a:pPr>
            <a:r>
              <a:rPr lang="en-GB" sz="2600" dirty="0"/>
              <a:t>N-way-K-Shot Learning:</a:t>
            </a:r>
          </a:p>
          <a:p>
            <a:pPr marL="1371600" lvl="2" indent="-330200" algn="l" rtl="0">
              <a:spcBef>
                <a:spcPts val="0"/>
              </a:spcBef>
              <a:spcAft>
                <a:spcPts val="0"/>
              </a:spcAft>
              <a:buSzPts val="1600"/>
              <a:buChar char="■"/>
            </a:pPr>
            <a:r>
              <a:rPr lang="en-GB" sz="2600" dirty="0"/>
              <a:t>Zero-Shot Learning</a:t>
            </a:r>
          </a:p>
          <a:p>
            <a:pPr marL="1371600" lvl="2" indent="-330200" algn="l" rtl="0">
              <a:spcBef>
                <a:spcPts val="0"/>
              </a:spcBef>
              <a:spcAft>
                <a:spcPts val="0"/>
              </a:spcAft>
              <a:buSzPts val="1600"/>
              <a:buChar char="■"/>
            </a:pPr>
            <a:r>
              <a:rPr lang="en-GB" sz="2600" dirty="0"/>
              <a:t>One-Shot Learning</a:t>
            </a:r>
          </a:p>
          <a:p>
            <a:pPr marL="1371600" lvl="2" indent="-330200" algn="l" rtl="0">
              <a:spcBef>
                <a:spcPts val="0"/>
              </a:spcBef>
              <a:spcAft>
                <a:spcPts val="0"/>
              </a:spcAft>
              <a:buSzPts val="1600"/>
              <a:buChar char="■"/>
            </a:pPr>
            <a:r>
              <a:rPr lang="en-GB" sz="2600" dirty="0"/>
              <a:t>Few-Shot Learning</a:t>
            </a:r>
          </a:p>
          <a:p>
            <a:pPr marL="457200" lvl="0" indent="-330200" algn="l" rtl="0">
              <a:spcBef>
                <a:spcPts val="0"/>
              </a:spcBef>
              <a:spcAft>
                <a:spcPts val="0"/>
              </a:spcAft>
              <a:buSzPts val="1600"/>
              <a:buChar char="●"/>
            </a:pPr>
            <a:r>
              <a:rPr lang="en-GB" sz="2600" dirty="0"/>
              <a:t>Hybrid systems</a:t>
            </a:r>
          </a:p>
        </p:txBody>
      </p:sp>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457200" y="304800"/>
            <a:ext cx="7543800" cy="1066800"/>
          </a:xfrm>
        </p:spPr>
        <p:txBody>
          <a:bodyPr/>
          <a:lstStyle/>
          <a:p>
            <a:r>
              <a:rPr lang="en-GB" dirty="0"/>
              <a:t>Text Classification Methods</a:t>
            </a:r>
            <a:endParaRPr lang="en-US" dirty="0"/>
          </a:p>
        </p:txBody>
      </p:sp>
    </p:spTree>
    <p:extLst>
      <p:ext uri="{BB962C8B-B14F-4D97-AF65-F5344CB8AC3E}">
        <p14:creationId xmlns:p14="http://schemas.microsoft.com/office/powerpoint/2010/main" val="52646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a:xfrm>
            <a:off x="457200" y="1371600"/>
            <a:ext cx="7848600" cy="4800600"/>
          </a:xfrm>
        </p:spPr>
        <p:txBody>
          <a:bodyPr>
            <a:noAutofit/>
          </a:bodyPr>
          <a:lstStyle/>
          <a:p>
            <a:pPr marL="457200" lvl="0" indent="-317500" algn="l" rtl="0">
              <a:spcBef>
                <a:spcPts val="0"/>
              </a:spcBef>
              <a:spcAft>
                <a:spcPts val="0"/>
              </a:spcAft>
              <a:buSzPts val="1400"/>
              <a:buChar char="●"/>
            </a:pPr>
            <a:r>
              <a:rPr lang="en-GB" sz="2400" dirty="0"/>
              <a:t>Classify unseen classes without any training examples.</a:t>
            </a:r>
          </a:p>
          <a:p>
            <a:pPr marL="457200" lvl="0" indent="-317500" algn="l" rtl="0">
              <a:spcBef>
                <a:spcPts val="0"/>
              </a:spcBef>
              <a:spcAft>
                <a:spcPts val="0"/>
              </a:spcAft>
              <a:buSzPts val="1400"/>
              <a:buChar char="●"/>
            </a:pPr>
            <a:r>
              <a:rPr lang="en-GB" sz="2400" dirty="0"/>
              <a:t>Implementation:</a:t>
            </a:r>
          </a:p>
          <a:p>
            <a:pPr marL="914400" lvl="1" indent="-317500" algn="l" rtl="0">
              <a:spcBef>
                <a:spcPts val="0"/>
              </a:spcBef>
              <a:spcAft>
                <a:spcPts val="0"/>
              </a:spcAft>
              <a:buSzPts val="1400"/>
              <a:buChar char="○"/>
            </a:pPr>
            <a:r>
              <a:rPr lang="en-GB" sz="2400" dirty="0"/>
              <a:t>Learning a joint embedding space between seen and unseen labels.</a:t>
            </a:r>
          </a:p>
          <a:p>
            <a:pPr marL="457200" lvl="0" indent="-317500" algn="l" rtl="0">
              <a:spcBef>
                <a:spcPts val="0"/>
              </a:spcBef>
              <a:spcAft>
                <a:spcPts val="0"/>
              </a:spcAft>
              <a:buSzPts val="1400"/>
              <a:buChar char="●"/>
            </a:pPr>
            <a:r>
              <a:rPr lang="en-GB" sz="2400" dirty="0"/>
              <a:t>Usage:</a:t>
            </a:r>
          </a:p>
          <a:p>
            <a:pPr marL="914400" lvl="1" indent="-304800" algn="l" rtl="0">
              <a:spcBef>
                <a:spcPts val="0"/>
              </a:spcBef>
              <a:spcAft>
                <a:spcPts val="0"/>
              </a:spcAft>
              <a:buSzPts val="1200"/>
              <a:buChar char="○"/>
            </a:pPr>
            <a:r>
              <a:rPr lang="en-GB" sz="2400" dirty="0"/>
              <a:t>Package: Flair</a:t>
            </a:r>
          </a:p>
          <a:p>
            <a:pPr marL="914400" lvl="1" indent="-304800" algn="l" rtl="0">
              <a:spcBef>
                <a:spcPts val="0"/>
              </a:spcBef>
              <a:spcAft>
                <a:spcPts val="0"/>
              </a:spcAft>
              <a:buSzPts val="1200"/>
              <a:buChar char="○"/>
            </a:pPr>
            <a:r>
              <a:rPr lang="en-GB" sz="2400" dirty="0"/>
              <a:t>Types of transformers: </a:t>
            </a:r>
          </a:p>
          <a:p>
            <a:pPr marL="1371600" lvl="2" indent="-304800" algn="l" rtl="0">
              <a:spcBef>
                <a:spcPts val="0"/>
              </a:spcBef>
              <a:spcAft>
                <a:spcPts val="0"/>
              </a:spcAft>
              <a:buSzPts val="1200"/>
              <a:buChar char="■"/>
            </a:pPr>
            <a:r>
              <a:rPr lang="en-GB" dirty="0"/>
              <a:t>Name Entity Recognition</a:t>
            </a:r>
          </a:p>
          <a:p>
            <a:pPr marL="1371600" lvl="2" indent="-304800" algn="l" rtl="0">
              <a:spcBef>
                <a:spcPts val="0"/>
              </a:spcBef>
              <a:spcAft>
                <a:spcPts val="0"/>
              </a:spcAft>
              <a:buSzPts val="1200"/>
              <a:buChar char="■"/>
            </a:pPr>
            <a:r>
              <a:rPr lang="en-GB" dirty="0"/>
              <a:t>Text Tagging</a:t>
            </a:r>
          </a:p>
          <a:p>
            <a:pPr marL="1371600" lvl="2" indent="-304800" algn="l" rtl="0">
              <a:spcBef>
                <a:spcPts val="0"/>
              </a:spcBef>
              <a:spcAft>
                <a:spcPts val="0"/>
              </a:spcAft>
              <a:buSzPts val="1200"/>
              <a:buChar char="■"/>
            </a:pPr>
            <a:r>
              <a:rPr lang="en-GB" dirty="0"/>
              <a:t>Text Embedding</a:t>
            </a:r>
          </a:p>
          <a:p>
            <a:pPr marL="914400" lvl="1" indent="-304800" algn="l" rtl="0">
              <a:spcBef>
                <a:spcPts val="0"/>
              </a:spcBef>
              <a:spcAft>
                <a:spcPts val="0"/>
              </a:spcAft>
              <a:buSzPts val="1200"/>
              <a:buChar char="○"/>
            </a:pPr>
            <a:r>
              <a:rPr lang="en-GB" sz="2400" dirty="0"/>
              <a:t>Classification:</a:t>
            </a:r>
          </a:p>
          <a:p>
            <a:pPr marL="1371600" lvl="2" indent="-304800" algn="l" rtl="0">
              <a:spcBef>
                <a:spcPts val="0"/>
              </a:spcBef>
              <a:spcAft>
                <a:spcPts val="0"/>
              </a:spcAft>
              <a:buSzPts val="1200"/>
              <a:buChar char="■"/>
            </a:pPr>
            <a:r>
              <a:rPr lang="en-GB" dirty="0" err="1"/>
              <a:t>TARSClassifier</a:t>
            </a:r>
            <a:endParaRPr lang="en-GB" dirty="0"/>
          </a:p>
        </p:txBody>
      </p:sp>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457200" y="304800"/>
            <a:ext cx="7543800" cy="1066800"/>
          </a:xfrm>
        </p:spPr>
        <p:txBody>
          <a:bodyPr/>
          <a:lstStyle/>
          <a:p>
            <a:r>
              <a:rPr lang="en-GB" dirty="0"/>
              <a:t>Zero-Shot Learning</a:t>
            </a:r>
            <a:endParaRPr lang="en-US" dirty="0"/>
          </a:p>
        </p:txBody>
      </p:sp>
    </p:spTree>
    <p:extLst>
      <p:ext uri="{BB962C8B-B14F-4D97-AF65-F5344CB8AC3E}">
        <p14:creationId xmlns:p14="http://schemas.microsoft.com/office/powerpoint/2010/main" val="1579693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457200" y="304800"/>
            <a:ext cx="7543800" cy="1066800"/>
          </a:xfrm>
        </p:spPr>
        <p:txBody>
          <a:bodyPr/>
          <a:lstStyle/>
          <a:p>
            <a:r>
              <a:rPr lang="en-GB" dirty="0"/>
              <a:t>Zero-Shot Example</a:t>
            </a:r>
            <a:endParaRPr lang="en-US" dirty="0"/>
          </a:p>
        </p:txBody>
      </p:sp>
      <p:sp>
        <p:nvSpPr>
          <p:cNvPr id="6" name="Google Shape;103;p16">
            <a:extLst>
              <a:ext uri="{FF2B5EF4-FFF2-40B4-BE49-F238E27FC236}">
                <a16:creationId xmlns:a16="http://schemas.microsoft.com/office/drawing/2014/main" id="{F8C963BD-66B4-CCBB-03E8-BFDD635445C4}"/>
              </a:ext>
            </a:extLst>
          </p:cNvPr>
          <p:cNvSpPr/>
          <p:nvPr/>
        </p:nvSpPr>
        <p:spPr>
          <a:xfrm>
            <a:off x="470923" y="2237145"/>
            <a:ext cx="1213200" cy="307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highlight>
                <a:srgbClr val="FFFFFF"/>
              </a:highlight>
            </a:endParaRPr>
          </a:p>
        </p:txBody>
      </p:sp>
      <p:sp>
        <p:nvSpPr>
          <p:cNvPr id="7" name="Google Shape;104;p16">
            <a:extLst>
              <a:ext uri="{FF2B5EF4-FFF2-40B4-BE49-F238E27FC236}">
                <a16:creationId xmlns:a16="http://schemas.microsoft.com/office/drawing/2014/main" id="{EBB4D5CE-2917-B0FF-5981-C652A2E21061}"/>
              </a:ext>
            </a:extLst>
          </p:cNvPr>
          <p:cNvSpPr/>
          <p:nvPr/>
        </p:nvSpPr>
        <p:spPr>
          <a:xfrm>
            <a:off x="629348" y="252389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I’m glad you liked the gift.</a:t>
            </a:r>
            <a:endParaRPr sz="1200" dirty="0"/>
          </a:p>
        </p:txBody>
      </p:sp>
      <p:sp>
        <p:nvSpPr>
          <p:cNvPr id="8" name="Google Shape;105;p16">
            <a:extLst>
              <a:ext uri="{FF2B5EF4-FFF2-40B4-BE49-F238E27FC236}">
                <a16:creationId xmlns:a16="http://schemas.microsoft.com/office/drawing/2014/main" id="{2B9955D3-E837-B895-46BC-B0DDD1E5432E}"/>
              </a:ext>
            </a:extLst>
          </p:cNvPr>
          <p:cNvSpPr/>
          <p:nvPr/>
        </p:nvSpPr>
        <p:spPr>
          <a:xfrm>
            <a:off x="626323" y="3432270"/>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I’m doing well.</a:t>
            </a:r>
            <a:endParaRPr sz="1200" dirty="0"/>
          </a:p>
        </p:txBody>
      </p:sp>
      <p:sp>
        <p:nvSpPr>
          <p:cNvPr id="9" name="Google Shape;106;p16">
            <a:extLst>
              <a:ext uri="{FF2B5EF4-FFF2-40B4-BE49-F238E27FC236}">
                <a16:creationId xmlns:a16="http://schemas.microsoft.com/office/drawing/2014/main" id="{4AF64C81-BEC4-E5EF-1438-FC52A1D037EB}"/>
              </a:ext>
            </a:extLst>
          </p:cNvPr>
          <p:cNvSpPr/>
          <p:nvPr/>
        </p:nvSpPr>
        <p:spPr>
          <a:xfrm>
            <a:off x="629348" y="434284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I don’t feel like talking.</a:t>
            </a:r>
            <a:endParaRPr sz="1200" dirty="0"/>
          </a:p>
        </p:txBody>
      </p:sp>
      <p:sp>
        <p:nvSpPr>
          <p:cNvPr id="10" name="Google Shape;107;p16">
            <a:extLst>
              <a:ext uri="{FF2B5EF4-FFF2-40B4-BE49-F238E27FC236}">
                <a16:creationId xmlns:a16="http://schemas.microsoft.com/office/drawing/2014/main" id="{B5C6E6F4-0BE7-90A0-BA26-8AA7B496575B}"/>
              </a:ext>
            </a:extLst>
          </p:cNvPr>
          <p:cNvSpPr/>
          <p:nvPr/>
        </p:nvSpPr>
        <p:spPr>
          <a:xfrm>
            <a:off x="2528323" y="2237145"/>
            <a:ext cx="1213200" cy="307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8;p16">
            <a:extLst>
              <a:ext uri="{FF2B5EF4-FFF2-40B4-BE49-F238E27FC236}">
                <a16:creationId xmlns:a16="http://schemas.microsoft.com/office/drawing/2014/main" id="{8FD01DD8-FA8A-9A2C-CCEE-CF0726A280EA}"/>
              </a:ext>
            </a:extLst>
          </p:cNvPr>
          <p:cNvSpPr/>
          <p:nvPr/>
        </p:nvSpPr>
        <p:spPr>
          <a:xfrm>
            <a:off x="2686748" y="252389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Good</a:t>
            </a:r>
            <a:endParaRPr sz="1200" dirty="0"/>
          </a:p>
        </p:txBody>
      </p:sp>
      <p:sp>
        <p:nvSpPr>
          <p:cNvPr id="12" name="Google Shape;109;p16">
            <a:extLst>
              <a:ext uri="{FF2B5EF4-FFF2-40B4-BE49-F238E27FC236}">
                <a16:creationId xmlns:a16="http://schemas.microsoft.com/office/drawing/2014/main" id="{031CF813-B1B2-48CB-AABF-A560594C39E3}"/>
              </a:ext>
            </a:extLst>
          </p:cNvPr>
          <p:cNvSpPr/>
          <p:nvPr/>
        </p:nvSpPr>
        <p:spPr>
          <a:xfrm>
            <a:off x="2683723" y="3432270"/>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Good</a:t>
            </a:r>
            <a:endParaRPr sz="1200" dirty="0"/>
          </a:p>
        </p:txBody>
      </p:sp>
      <p:sp>
        <p:nvSpPr>
          <p:cNvPr id="13" name="Google Shape;110;p16">
            <a:extLst>
              <a:ext uri="{FF2B5EF4-FFF2-40B4-BE49-F238E27FC236}">
                <a16:creationId xmlns:a16="http://schemas.microsoft.com/office/drawing/2014/main" id="{8D8B8422-0032-F146-A118-A0AA0286D40E}"/>
              </a:ext>
            </a:extLst>
          </p:cNvPr>
          <p:cNvSpPr/>
          <p:nvPr/>
        </p:nvSpPr>
        <p:spPr>
          <a:xfrm>
            <a:off x="2686748" y="434284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Bad</a:t>
            </a:r>
            <a:endParaRPr sz="1200" dirty="0"/>
          </a:p>
        </p:txBody>
      </p:sp>
      <p:sp>
        <p:nvSpPr>
          <p:cNvPr id="14" name="Google Shape;111;p16">
            <a:extLst>
              <a:ext uri="{FF2B5EF4-FFF2-40B4-BE49-F238E27FC236}">
                <a16:creationId xmlns:a16="http://schemas.microsoft.com/office/drawing/2014/main" id="{4B8E66AA-DCD3-5395-7243-21BE7561BBDC}"/>
              </a:ext>
            </a:extLst>
          </p:cNvPr>
          <p:cNvSpPr/>
          <p:nvPr/>
        </p:nvSpPr>
        <p:spPr>
          <a:xfrm>
            <a:off x="4429323" y="3091395"/>
            <a:ext cx="1293300" cy="132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Model</a:t>
            </a:r>
            <a:endParaRPr sz="1200" dirty="0"/>
          </a:p>
        </p:txBody>
      </p:sp>
      <p:sp>
        <p:nvSpPr>
          <p:cNvPr id="15" name="Google Shape;112;p16">
            <a:extLst>
              <a:ext uri="{FF2B5EF4-FFF2-40B4-BE49-F238E27FC236}">
                <a16:creationId xmlns:a16="http://schemas.microsoft.com/office/drawing/2014/main" id="{0BBBC260-9866-7D21-2A9A-F8FDCD57124A}"/>
              </a:ext>
            </a:extLst>
          </p:cNvPr>
          <p:cNvSpPr/>
          <p:nvPr/>
        </p:nvSpPr>
        <p:spPr>
          <a:xfrm>
            <a:off x="468923" y="1731820"/>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Seen classes</a:t>
            </a:r>
            <a:endParaRPr sz="1200" dirty="0"/>
          </a:p>
        </p:txBody>
      </p:sp>
      <p:sp>
        <p:nvSpPr>
          <p:cNvPr id="16" name="Google Shape;113;p16">
            <a:extLst>
              <a:ext uri="{FF2B5EF4-FFF2-40B4-BE49-F238E27FC236}">
                <a16:creationId xmlns:a16="http://schemas.microsoft.com/office/drawing/2014/main" id="{62905D48-097B-EABF-5DA2-7B8F3E57DA54}"/>
              </a:ext>
            </a:extLst>
          </p:cNvPr>
          <p:cNvSpPr/>
          <p:nvPr/>
        </p:nvSpPr>
        <p:spPr>
          <a:xfrm>
            <a:off x="2528323" y="1683695"/>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Attributes</a:t>
            </a:r>
            <a:endParaRPr sz="1200" dirty="0"/>
          </a:p>
        </p:txBody>
      </p:sp>
      <p:sp>
        <p:nvSpPr>
          <p:cNvPr id="17" name="Google Shape;114;p16">
            <a:extLst>
              <a:ext uri="{FF2B5EF4-FFF2-40B4-BE49-F238E27FC236}">
                <a16:creationId xmlns:a16="http://schemas.microsoft.com/office/drawing/2014/main" id="{C2CB52C6-62C5-C7EF-CE81-2ADC62D8FC3E}"/>
              </a:ext>
            </a:extLst>
          </p:cNvPr>
          <p:cNvSpPr/>
          <p:nvPr/>
        </p:nvSpPr>
        <p:spPr>
          <a:xfrm>
            <a:off x="7008098" y="3394395"/>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Unseen classes</a:t>
            </a:r>
            <a:endParaRPr sz="1200" dirty="0"/>
          </a:p>
        </p:txBody>
      </p:sp>
      <p:sp>
        <p:nvSpPr>
          <p:cNvPr id="18" name="Google Shape;115;p16">
            <a:extLst>
              <a:ext uri="{FF2B5EF4-FFF2-40B4-BE49-F238E27FC236}">
                <a16:creationId xmlns:a16="http://schemas.microsoft.com/office/drawing/2014/main" id="{36FCCFED-A0C6-D5D2-076A-20ADFADA5162}"/>
              </a:ext>
            </a:extLst>
          </p:cNvPr>
          <p:cNvSpPr/>
          <p:nvPr/>
        </p:nvSpPr>
        <p:spPr>
          <a:xfrm>
            <a:off x="7008098" y="1683695"/>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Description</a:t>
            </a:r>
            <a:endParaRPr sz="1200" dirty="0"/>
          </a:p>
        </p:txBody>
      </p:sp>
      <p:sp>
        <p:nvSpPr>
          <p:cNvPr id="19" name="Google Shape;116;p16">
            <a:extLst>
              <a:ext uri="{FF2B5EF4-FFF2-40B4-BE49-F238E27FC236}">
                <a16:creationId xmlns:a16="http://schemas.microsoft.com/office/drawing/2014/main" id="{F7C7C6CB-71C6-5289-95A7-AAE057512193}"/>
              </a:ext>
            </a:extLst>
          </p:cNvPr>
          <p:cNvSpPr/>
          <p:nvPr/>
        </p:nvSpPr>
        <p:spPr>
          <a:xfrm>
            <a:off x="7163498" y="3909520"/>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She was crying.</a:t>
            </a:r>
            <a:endParaRPr sz="1200" dirty="0"/>
          </a:p>
        </p:txBody>
      </p:sp>
      <p:sp>
        <p:nvSpPr>
          <p:cNvPr id="20" name="Google Shape;117;p16">
            <a:extLst>
              <a:ext uri="{FF2B5EF4-FFF2-40B4-BE49-F238E27FC236}">
                <a16:creationId xmlns:a16="http://schemas.microsoft.com/office/drawing/2014/main" id="{A0EDFDFD-DEB2-004D-02FC-79EAB0E3251B}"/>
              </a:ext>
            </a:extLst>
          </p:cNvPr>
          <p:cNvSpPr/>
          <p:nvPr/>
        </p:nvSpPr>
        <p:spPr>
          <a:xfrm>
            <a:off x="304800" y="5825300"/>
            <a:ext cx="4221000" cy="22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Training</a:t>
            </a:r>
            <a:endParaRPr sz="1200" dirty="0"/>
          </a:p>
        </p:txBody>
      </p:sp>
      <p:sp>
        <p:nvSpPr>
          <p:cNvPr id="21" name="Google Shape;118;p16">
            <a:extLst>
              <a:ext uri="{FF2B5EF4-FFF2-40B4-BE49-F238E27FC236}">
                <a16:creationId xmlns:a16="http://schemas.microsoft.com/office/drawing/2014/main" id="{5831FC6A-EB9C-9091-D6D4-6C2993019201}"/>
              </a:ext>
            </a:extLst>
          </p:cNvPr>
          <p:cNvSpPr/>
          <p:nvPr/>
        </p:nvSpPr>
        <p:spPr>
          <a:xfrm>
            <a:off x="6492900" y="5825300"/>
            <a:ext cx="2346300" cy="24255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Inference</a:t>
            </a:r>
            <a:endParaRPr sz="1200" dirty="0"/>
          </a:p>
        </p:txBody>
      </p:sp>
      <p:sp>
        <p:nvSpPr>
          <p:cNvPr id="22" name="Google Shape;119;p16">
            <a:extLst>
              <a:ext uri="{FF2B5EF4-FFF2-40B4-BE49-F238E27FC236}">
                <a16:creationId xmlns:a16="http://schemas.microsoft.com/office/drawing/2014/main" id="{528628B6-34CB-603A-458F-B605AAEC6A62}"/>
              </a:ext>
            </a:extLst>
          </p:cNvPr>
          <p:cNvSpPr/>
          <p:nvPr/>
        </p:nvSpPr>
        <p:spPr>
          <a:xfrm>
            <a:off x="6441548" y="2237145"/>
            <a:ext cx="2346300" cy="47135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Sad: Any Context That Means Showing Sorrow</a:t>
            </a:r>
            <a:endParaRPr sz="1200" dirty="0"/>
          </a:p>
        </p:txBody>
      </p:sp>
      <p:sp>
        <p:nvSpPr>
          <p:cNvPr id="23" name="Google Shape;120;p16">
            <a:extLst>
              <a:ext uri="{FF2B5EF4-FFF2-40B4-BE49-F238E27FC236}">
                <a16:creationId xmlns:a16="http://schemas.microsoft.com/office/drawing/2014/main" id="{63CFBE3D-C47D-30BF-3F67-6473C1229956}"/>
              </a:ext>
            </a:extLst>
          </p:cNvPr>
          <p:cNvSpPr txBox="1"/>
          <p:nvPr/>
        </p:nvSpPr>
        <p:spPr>
          <a:xfrm>
            <a:off x="6354373" y="3704383"/>
            <a:ext cx="4713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latin typeface="Lato"/>
                <a:ea typeface="Lato"/>
                <a:cs typeface="Lato"/>
                <a:sym typeface="Lato"/>
              </a:rPr>
              <a:t>Sad</a:t>
            </a:r>
            <a:endParaRPr sz="1200" dirty="0">
              <a:latin typeface="Lato"/>
              <a:ea typeface="Lato"/>
              <a:cs typeface="Lato"/>
              <a:sym typeface="Lato"/>
            </a:endParaRPr>
          </a:p>
        </p:txBody>
      </p:sp>
      <p:cxnSp>
        <p:nvCxnSpPr>
          <p:cNvPr id="24" name="Google Shape;121;p16">
            <a:extLst>
              <a:ext uri="{FF2B5EF4-FFF2-40B4-BE49-F238E27FC236}">
                <a16:creationId xmlns:a16="http://schemas.microsoft.com/office/drawing/2014/main" id="{57C32AE6-40D7-9BEB-4334-8C48AA67AFCA}"/>
              </a:ext>
            </a:extLst>
          </p:cNvPr>
          <p:cNvCxnSpPr>
            <a:endCxn id="11" idx="1"/>
          </p:cNvCxnSpPr>
          <p:nvPr/>
        </p:nvCxnSpPr>
        <p:spPr>
          <a:xfrm rot="10800000" flipH="1">
            <a:off x="1531748" y="2894845"/>
            <a:ext cx="1155000" cy="9900"/>
          </a:xfrm>
          <a:prstGeom prst="straightConnector1">
            <a:avLst/>
          </a:prstGeom>
          <a:noFill/>
          <a:ln w="9525" cap="flat" cmpd="sng">
            <a:solidFill>
              <a:schemeClr val="dk2"/>
            </a:solidFill>
            <a:prstDash val="solid"/>
            <a:round/>
            <a:headEnd type="none" w="med" len="med"/>
            <a:tailEnd type="triangle" w="med" len="med"/>
          </a:ln>
        </p:spPr>
      </p:cxnSp>
      <p:cxnSp>
        <p:nvCxnSpPr>
          <p:cNvPr id="25" name="Google Shape;122;p16">
            <a:extLst>
              <a:ext uri="{FF2B5EF4-FFF2-40B4-BE49-F238E27FC236}">
                <a16:creationId xmlns:a16="http://schemas.microsoft.com/office/drawing/2014/main" id="{0CDA5D77-3107-85CF-6CBC-70CF527345B3}"/>
              </a:ext>
            </a:extLst>
          </p:cNvPr>
          <p:cNvCxnSpPr/>
          <p:nvPr/>
        </p:nvCxnSpPr>
        <p:spPr>
          <a:xfrm rot="10800000" flipH="1">
            <a:off x="1525723" y="4681595"/>
            <a:ext cx="1155000" cy="9900"/>
          </a:xfrm>
          <a:prstGeom prst="straightConnector1">
            <a:avLst/>
          </a:prstGeom>
          <a:noFill/>
          <a:ln w="9525" cap="flat" cmpd="sng">
            <a:solidFill>
              <a:schemeClr val="dk2"/>
            </a:solidFill>
            <a:prstDash val="solid"/>
            <a:round/>
            <a:headEnd type="none" w="med" len="med"/>
            <a:tailEnd type="triangle" w="med" len="med"/>
          </a:ln>
        </p:spPr>
      </p:cxnSp>
      <p:cxnSp>
        <p:nvCxnSpPr>
          <p:cNvPr id="26" name="Google Shape;123;p16">
            <a:extLst>
              <a:ext uri="{FF2B5EF4-FFF2-40B4-BE49-F238E27FC236}">
                <a16:creationId xmlns:a16="http://schemas.microsoft.com/office/drawing/2014/main" id="{3E9836CD-AFED-1295-6E7C-84E084FD3462}"/>
              </a:ext>
            </a:extLst>
          </p:cNvPr>
          <p:cNvCxnSpPr/>
          <p:nvPr/>
        </p:nvCxnSpPr>
        <p:spPr>
          <a:xfrm rot="10800000" flipH="1">
            <a:off x="1531748" y="3799370"/>
            <a:ext cx="1155000" cy="9900"/>
          </a:xfrm>
          <a:prstGeom prst="straightConnector1">
            <a:avLst/>
          </a:prstGeom>
          <a:noFill/>
          <a:ln w="9525" cap="flat" cmpd="sng">
            <a:solidFill>
              <a:schemeClr val="dk2"/>
            </a:solidFill>
            <a:prstDash val="solid"/>
            <a:round/>
            <a:headEnd type="none" w="med" len="med"/>
            <a:tailEnd type="triangle" w="med" len="med"/>
          </a:ln>
        </p:spPr>
      </p:cxnSp>
      <p:cxnSp>
        <p:nvCxnSpPr>
          <p:cNvPr id="27" name="Google Shape;124;p16">
            <a:extLst>
              <a:ext uri="{FF2B5EF4-FFF2-40B4-BE49-F238E27FC236}">
                <a16:creationId xmlns:a16="http://schemas.microsoft.com/office/drawing/2014/main" id="{991A7882-C177-6575-D09A-BDA0DCBB26DC}"/>
              </a:ext>
            </a:extLst>
          </p:cNvPr>
          <p:cNvCxnSpPr>
            <a:stCxn id="10" idx="3"/>
            <a:endCxn id="14" idx="2"/>
          </p:cNvCxnSpPr>
          <p:nvPr/>
        </p:nvCxnSpPr>
        <p:spPr>
          <a:xfrm rot="10800000" flipH="1">
            <a:off x="3741523" y="3755295"/>
            <a:ext cx="687900" cy="18900"/>
          </a:xfrm>
          <a:prstGeom prst="straightConnector1">
            <a:avLst/>
          </a:prstGeom>
          <a:noFill/>
          <a:ln w="9525" cap="flat" cmpd="sng">
            <a:solidFill>
              <a:schemeClr val="dk2"/>
            </a:solidFill>
            <a:prstDash val="solid"/>
            <a:round/>
            <a:headEnd type="none" w="med" len="med"/>
            <a:tailEnd type="triangle" w="med" len="med"/>
          </a:ln>
        </p:spPr>
      </p:cxnSp>
      <p:cxnSp>
        <p:nvCxnSpPr>
          <p:cNvPr id="28" name="Google Shape;125;p16">
            <a:extLst>
              <a:ext uri="{FF2B5EF4-FFF2-40B4-BE49-F238E27FC236}">
                <a16:creationId xmlns:a16="http://schemas.microsoft.com/office/drawing/2014/main" id="{AE298C3E-860C-7DED-C3E1-3BB2D3B88DA3}"/>
              </a:ext>
            </a:extLst>
          </p:cNvPr>
          <p:cNvCxnSpPr>
            <a:cxnSpLocks/>
            <a:stCxn id="22" idx="1"/>
            <a:endCxn id="14" idx="7"/>
          </p:cNvCxnSpPr>
          <p:nvPr/>
        </p:nvCxnSpPr>
        <p:spPr>
          <a:xfrm flipH="1">
            <a:off x="5533224" y="2472820"/>
            <a:ext cx="908324" cy="813027"/>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126;p16">
            <a:extLst>
              <a:ext uri="{FF2B5EF4-FFF2-40B4-BE49-F238E27FC236}">
                <a16:creationId xmlns:a16="http://schemas.microsoft.com/office/drawing/2014/main" id="{C943BAF8-B78C-F77F-3F44-A18A7372116C}"/>
              </a:ext>
            </a:extLst>
          </p:cNvPr>
          <p:cNvCxnSpPr>
            <a:stCxn id="14" idx="6"/>
            <a:endCxn id="19" idx="1"/>
          </p:cNvCxnSpPr>
          <p:nvPr/>
        </p:nvCxnSpPr>
        <p:spPr>
          <a:xfrm>
            <a:off x="5722623" y="3755295"/>
            <a:ext cx="1440900" cy="5253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86802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a:xfrm>
            <a:off x="457200" y="1371600"/>
            <a:ext cx="7848600" cy="4800600"/>
          </a:xfrm>
        </p:spPr>
        <p:txBody>
          <a:bodyPr>
            <a:noAutofit/>
          </a:bodyPr>
          <a:lstStyle/>
          <a:p>
            <a:pPr marL="0" indent="0" rtl="0" fontAlgn="base">
              <a:spcBef>
                <a:spcPts val="0"/>
              </a:spcBef>
              <a:spcAft>
                <a:spcPts val="0"/>
              </a:spcAft>
              <a:buNone/>
            </a:pPr>
            <a:r>
              <a:rPr lang="en-US" sz="2400" b="1" i="0" u="none" strike="noStrike" dirty="0">
                <a:effectLst/>
                <a:latin typeface="+mn-lt"/>
              </a:rPr>
              <a:t>PROS</a:t>
            </a:r>
          </a:p>
          <a:p>
            <a:pPr marL="0" indent="0" rtl="0" fontAlgn="base">
              <a:spcBef>
                <a:spcPts val="0"/>
              </a:spcBef>
              <a:spcAft>
                <a:spcPts val="0"/>
              </a:spcAft>
              <a:buNone/>
            </a:pPr>
            <a:endParaRPr lang="en-US" sz="2400" b="0" i="0" u="none" strike="noStrike" dirty="0">
              <a:effectLst/>
              <a:latin typeface="+mn-lt"/>
            </a:endParaRPr>
          </a:p>
          <a:p>
            <a:pPr marL="742950" lvl="1" indent="-285750" rtl="0" fontAlgn="base">
              <a:spcBef>
                <a:spcPts val="0"/>
              </a:spcBef>
              <a:spcAft>
                <a:spcPts val="0"/>
              </a:spcAft>
              <a:buFont typeface="Arial" panose="020B0604020202020204" pitchFamily="34" charset="0"/>
              <a:buChar char="•"/>
            </a:pPr>
            <a:r>
              <a:rPr lang="en-US" sz="2400" b="0" i="0" u="none" strike="noStrike" dirty="0">
                <a:effectLst/>
                <a:latin typeface="+mn-lt"/>
              </a:rPr>
              <a:t>Handles unseen classes, where supervised learning fails.</a:t>
            </a:r>
          </a:p>
          <a:p>
            <a:pPr marL="742950" lvl="1" indent="-285750" rtl="0" fontAlgn="base">
              <a:spcBef>
                <a:spcPts val="0"/>
              </a:spcBef>
              <a:spcAft>
                <a:spcPts val="0"/>
              </a:spcAft>
              <a:buFont typeface="Arial" panose="020B0604020202020204" pitchFamily="34" charset="0"/>
              <a:buChar char="•"/>
            </a:pPr>
            <a:r>
              <a:rPr lang="en-US" sz="2400" b="0" i="0" u="none" strike="noStrike" dirty="0">
                <a:effectLst/>
                <a:latin typeface="+mn-lt"/>
              </a:rPr>
              <a:t>Helps construct Bilingual dictionaries for languages used very less.</a:t>
            </a:r>
          </a:p>
          <a:p>
            <a:pPr marL="742950" lvl="1" indent="-285750" rtl="0" fontAlgn="base">
              <a:spcBef>
                <a:spcPts val="0"/>
              </a:spcBef>
              <a:spcAft>
                <a:spcPts val="0"/>
              </a:spcAft>
              <a:buFont typeface="Arial" panose="020B0604020202020204" pitchFamily="34" charset="0"/>
              <a:buChar char="•"/>
            </a:pPr>
            <a:endParaRPr lang="en-US" sz="2400" b="0" i="0" u="none" strike="noStrike" dirty="0">
              <a:effectLst/>
              <a:latin typeface="+mn-lt"/>
            </a:endParaRPr>
          </a:p>
          <a:p>
            <a:pPr marL="0" indent="0" rtl="0" fontAlgn="base">
              <a:spcBef>
                <a:spcPts val="0"/>
              </a:spcBef>
              <a:spcAft>
                <a:spcPts val="0"/>
              </a:spcAft>
              <a:buNone/>
            </a:pPr>
            <a:r>
              <a:rPr lang="en-US" sz="2400" b="1" dirty="0">
                <a:latin typeface="+mn-lt"/>
              </a:rPr>
              <a:t>CONS</a:t>
            </a:r>
            <a:endParaRPr lang="en-US" sz="2400" b="1" i="0" u="none" strike="noStrike" dirty="0">
              <a:effectLst/>
              <a:latin typeface="+mn-lt"/>
            </a:endParaRPr>
          </a:p>
          <a:p>
            <a:pPr marL="0" indent="0" rtl="0" fontAlgn="base">
              <a:spcBef>
                <a:spcPts val="0"/>
              </a:spcBef>
              <a:spcAft>
                <a:spcPts val="0"/>
              </a:spcAft>
              <a:buNone/>
            </a:pPr>
            <a:endParaRPr lang="en-US" sz="2400" b="0" i="0" u="none" strike="noStrike" dirty="0">
              <a:effectLst/>
              <a:latin typeface="+mn-lt"/>
            </a:endParaRPr>
          </a:p>
          <a:p>
            <a:pPr marL="742950" lvl="1" indent="-285750" rtl="0" fontAlgn="base">
              <a:spcBef>
                <a:spcPts val="0"/>
              </a:spcBef>
              <a:spcAft>
                <a:spcPts val="1200"/>
              </a:spcAft>
              <a:buFont typeface="Arial" panose="020B0604020202020204" pitchFamily="34" charset="0"/>
              <a:buChar char="•"/>
            </a:pPr>
            <a:r>
              <a:rPr lang="en-US" sz="2400" b="0" i="0" u="none" strike="noStrike" dirty="0">
                <a:effectLst/>
                <a:latin typeface="+mn-lt"/>
              </a:rPr>
              <a:t>Evaluating model on unseen samples is computationally intensive.</a:t>
            </a:r>
          </a:p>
          <a:p>
            <a:pPr marL="742950" lvl="1" indent="-285750" rtl="0" fontAlgn="base">
              <a:spcBef>
                <a:spcPts val="0"/>
              </a:spcBef>
              <a:spcAft>
                <a:spcPts val="0"/>
              </a:spcAft>
              <a:buFont typeface="Arial" panose="020B0604020202020204" pitchFamily="34" charset="0"/>
              <a:buChar char="•"/>
            </a:pPr>
            <a:r>
              <a:rPr lang="en-US" sz="2400" b="0" i="0" u="none" strike="noStrike" dirty="0">
                <a:effectLst/>
                <a:latin typeface="+mn-lt"/>
              </a:rPr>
              <a:t>Reliance on learning a joint embedding space.</a:t>
            </a:r>
          </a:p>
        </p:txBody>
      </p:sp>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457200" y="304800"/>
            <a:ext cx="7543800" cy="1066800"/>
          </a:xfrm>
        </p:spPr>
        <p:txBody>
          <a:bodyPr>
            <a:normAutofit/>
          </a:bodyPr>
          <a:lstStyle/>
          <a:p>
            <a:r>
              <a:rPr lang="en-GB" sz="3400" dirty="0"/>
              <a:t>Pros &amp; Cons Of Zero-Shot Learning</a:t>
            </a:r>
            <a:endParaRPr lang="en-US" sz="3400" dirty="0"/>
          </a:p>
        </p:txBody>
      </p:sp>
    </p:spTree>
    <p:extLst>
      <p:ext uri="{BB962C8B-B14F-4D97-AF65-F5344CB8AC3E}">
        <p14:creationId xmlns:p14="http://schemas.microsoft.com/office/powerpoint/2010/main" val="231631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a:xfrm>
            <a:off x="457200" y="1371600"/>
            <a:ext cx="7848600" cy="4800600"/>
          </a:xfrm>
        </p:spPr>
        <p:txBody>
          <a:bodyPr>
            <a:noAutofit/>
          </a:bodyPr>
          <a:lstStyle/>
          <a:p>
            <a:pPr rtl="0" fontAlgn="base">
              <a:spcBef>
                <a:spcPts val="0"/>
              </a:spcBef>
              <a:spcAft>
                <a:spcPts val="0"/>
              </a:spcAft>
              <a:buFont typeface="Arial" panose="020B0604020202020204" pitchFamily="34" charset="0"/>
              <a:buChar char="•"/>
            </a:pPr>
            <a:r>
              <a:rPr lang="en-US" sz="2600" b="0" i="0" u="none" strike="noStrike" dirty="0">
                <a:effectLst/>
                <a:latin typeface="+mn-lt"/>
              </a:rPr>
              <a:t>Classify new data, given a few samples.</a:t>
            </a:r>
          </a:p>
          <a:p>
            <a:pPr marL="0" indent="0" rtl="0" fontAlgn="base">
              <a:spcBef>
                <a:spcPts val="0"/>
              </a:spcBef>
              <a:spcAft>
                <a:spcPts val="0"/>
              </a:spcAft>
              <a:buNone/>
            </a:pPr>
            <a:endParaRPr lang="en-US" sz="2600" b="0" i="0" u="none" strike="noStrike" dirty="0">
              <a:effectLst/>
              <a:latin typeface="+mn-lt"/>
            </a:endParaRPr>
          </a:p>
          <a:p>
            <a:pPr rtl="0" fontAlgn="base">
              <a:spcBef>
                <a:spcPts val="0"/>
              </a:spcBef>
              <a:spcAft>
                <a:spcPts val="0"/>
              </a:spcAft>
              <a:buFont typeface="Arial" panose="020B0604020202020204" pitchFamily="34" charset="0"/>
              <a:buChar char="•"/>
            </a:pPr>
            <a:r>
              <a:rPr lang="en-US" sz="2600" i="0" u="none" strike="noStrike" dirty="0">
                <a:effectLst/>
                <a:latin typeface="+mn-lt"/>
              </a:rPr>
              <a:t>Implementation</a:t>
            </a:r>
          </a:p>
          <a:p>
            <a:pPr marL="742950" lvl="1" indent="-285750" rtl="0" fontAlgn="base">
              <a:spcBef>
                <a:spcPts val="0"/>
              </a:spcBef>
              <a:spcAft>
                <a:spcPts val="0"/>
              </a:spcAft>
              <a:buFont typeface="Arial" panose="020B0604020202020204" pitchFamily="34" charset="0"/>
              <a:buChar char="•"/>
            </a:pPr>
            <a:r>
              <a:rPr lang="en-US" sz="2600" b="0" i="0" u="none" strike="noStrike" dirty="0">
                <a:effectLst/>
                <a:latin typeface="+mn-lt"/>
              </a:rPr>
              <a:t>Learning to learn by itself.</a:t>
            </a:r>
          </a:p>
          <a:p>
            <a:pPr marL="457200" lvl="1" indent="0" rtl="0" fontAlgn="base">
              <a:spcBef>
                <a:spcPts val="0"/>
              </a:spcBef>
              <a:spcAft>
                <a:spcPts val="0"/>
              </a:spcAft>
              <a:buNone/>
            </a:pPr>
            <a:endParaRPr lang="en-US" sz="2600" b="0" i="0" u="none" strike="noStrike" dirty="0">
              <a:effectLst/>
              <a:latin typeface="+mn-lt"/>
            </a:endParaRPr>
          </a:p>
          <a:p>
            <a:pPr rtl="0" fontAlgn="base">
              <a:spcBef>
                <a:spcPts val="0"/>
              </a:spcBef>
              <a:spcAft>
                <a:spcPts val="0"/>
              </a:spcAft>
              <a:buFont typeface="Arial" panose="020B0604020202020204" pitchFamily="34" charset="0"/>
              <a:buChar char="•"/>
            </a:pPr>
            <a:r>
              <a:rPr lang="en-US" sz="2600" i="0" u="none" strike="noStrike" dirty="0">
                <a:effectLst/>
                <a:latin typeface="+mn-lt"/>
              </a:rPr>
              <a:t>Usage</a:t>
            </a:r>
            <a:endParaRPr lang="en-US" sz="2600" b="0" i="0" u="none" strike="noStrike" dirty="0">
              <a:effectLst/>
              <a:latin typeface="+mn-lt"/>
            </a:endParaRPr>
          </a:p>
          <a:p>
            <a:pPr lvl="1" fontAlgn="base">
              <a:spcBef>
                <a:spcPts val="0"/>
              </a:spcBef>
              <a:spcAft>
                <a:spcPts val="0"/>
              </a:spcAft>
              <a:buFont typeface="Arial" panose="020B0604020202020204" pitchFamily="34" charset="0"/>
              <a:buChar char="•"/>
            </a:pPr>
            <a:r>
              <a:rPr lang="en-US" sz="2600" dirty="0">
                <a:latin typeface="+mn-lt"/>
              </a:rPr>
              <a:t>Package: </a:t>
            </a:r>
            <a:r>
              <a:rPr lang="en-US" sz="2600" dirty="0" err="1">
                <a:latin typeface="+mn-lt"/>
              </a:rPr>
              <a:t>SetFitClassifier</a:t>
            </a:r>
            <a:endParaRPr lang="en-US" sz="2600" dirty="0">
              <a:latin typeface="+mn-lt"/>
            </a:endParaRPr>
          </a:p>
          <a:p>
            <a:pPr lvl="1" fontAlgn="base">
              <a:spcBef>
                <a:spcPts val="0"/>
              </a:spcBef>
              <a:spcAft>
                <a:spcPts val="0"/>
              </a:spcAft>
              <a:buFont typeface="Arial" panose="020B0604020202020204" pitchFamily="34" charset="0"/>
              <a:buChar char="•"/>
            </a:pPr>
            <a:r>
              <a:rPr lang="en-US" sz="2600" dirty="0">
                <a:latin typeface="+mn-lt"/>
              </a:rPr>
              <a:t>Package: </a:t>
            </a:r>
            <a:r>
              <a:rPr lang="en-US" sz="2600" dirty="0" err="1">
                <a:latin typeface="+mn-lt"/>
              </a:rPr>
              <a:t>Pytorch</a:t>
            </a:r>
            <a:endParaRPr lang="en-US" sz="2600" dirty="0">
              <a:latin typeface="+mn-lt"/>
            </a:endParaRPr>
          </a:p>
          <a:p>
            <a:pPr lvl="1" fontAlgn="base">
              <a:spcBef>
                <a:spcPts val="0"/>
              </a:spcBef>
              <a:spcAft>
                <a:spcPts val="1200"/>
              </a:spcAft>
              <a:buFont typeface="Arial" panose="020B0604020202020204" pitchFamily="34" charset="0"/>
              <a:buChar char="•"/>
            </a:pPr>
            <a:r>
              <a:rPr lang="en-US" sz="2600" dirty="0">
                <a:latin typeface="+mn-lt"/>
              </a:rPr>
              <a:t>Repo: Latent Text Embedding with SBERT</a:t>
            </a:r>
          </a:p>
        </p:txBody>
      </p:sp>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457200" y="304800"/>
            <a:ext cx="7543800" cy="1066800"/>
          </a:xfrm>
        </p:spPr>
        <p:txBody>
          <a:bodyPr>
            <a:normAutofit/>
          </a:bodyPr>
          <a:lstStyle/>
          <a:p>
            <a:r>
              <a:rPr lang="en-GB" sz="3400" dirty="0"/>
              <a:t>Few-Shot Learning</a:t>
            </a:r>
            <a:endParaRPr lang="en-US" sz="3400" dirty="0"/>
          </a:p>
        </p:txBody>
      </p:sp>
    </p:spTree>
    <p:extLst>
      <p:ext uri="{BB962C8B-B14F-4D97-AF65-F5344CB8AC3E}">
        <p14:creationId xmlns:p14="http://schemas.microsoft.com/office/powerpoint/2010/main" val="119570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39" y="76200"/>
            <a:ext cx="7543800"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Project</a:t>
            </a:r>
          </a:p>
        </p:txBody>
      </p:sp>
      <p:sp>
        <p:nvSpPr>
          <p:cNvPr id="4" name="TextBox 3">
            <a:extLst>
              <a:ext uri="{FF2B5EF4-FFF2-40B4-BE49-F238E27FC236}">
                <a16:creationId xmlns:a16="http://schemas.microsoft.com/office/drawing/2014/main" id="{1ABF145C-448C-6324-B49F-B957913429FE}"/>
              </a:ext>
            </a:extLst>
          </p:cNvPr>
          <p:cNvSpPr txBox="1"/>
          <p:nvPr/>
        </p:nvSpPr>
        <p:spPr>
          <a:xfrm>
            <a:off x="304800" y="1447800"/>
            <a:ext cx="8610600" cy="4412746"/>
          </a:xfrm>
          <a:prstGeom prst="rect">
            <a:avLst/>
          </a:prstGeom>
          <a:noFill/>
        </p:spPr>
        <p:txBody>
          <a:bodyPr wrap="square">
            <a:spAutoFit/>
          </a:bodyPr>
          <a:lstStyle>
            <a:defPPr>
              <a:defRPr lang="en-US"/>
            </a:defPPr>
            <a:lvl1pPr marL="342900" indent="-342900" algn="just" fontAlgn="ctr">
              <a:lnSpc>
                <a:spcPct val="90000"/>
              </a:lnSpc>
              <a:spcBef>
                <a:spcPct val="20000"/>
              </a:spcBef>
              <a:spcAft>
                <a:spcPts val="0"/>
              </a:spcAft>
              <a:buFont typeface="Arial" pitchFamily="34" charset="0"/>
              <a:buChar char="•"/>
              <a:defRPr sz="2600">
                <a:latin typeface="Arial" panose="020B0604020202020204" pitchFamily="34" charset="0"/>
                <a:cs typeface="Arial" pitchFamily="34" charset="0"/>
              </a:defRPr>
            </a:lvl1pPr>
          </a:lstStyle>
          <a:p>
            <a:pPr marL="0" indent="0" algn="l">
              <a:buNone/>
            </a:pPr>
            <a:endParaRPr lang="en-US" b="1" dirty="0">
              <a:latin typeface="+mj-lt"/>
            </a:endParaRPr>
          </a:p>
          <a:p>
            <a:pPr marL="0" indent="0" algn="l">
              <a:buNone/>
            </a:pPr>
            <a:r>
              <a:rPr lang="en-US" sz="3000" b="1" dirty="0">
                <a:latin typeface="+mj-lt"/>
              </a:rPr>
              <a:t>G</a:t>
            </a:r>
            <a:r>
              <a:rPr lang="en-US" sz="3000" b="1" i="0" dirty="0">
                <a:effectLst/>
                <a:latin typeface="+mj-lt"/>
              </a:rPr>
              <a:t>OAL:</a:t>
            </a:r>
          </a:p>
          <a:p>
            <a:pPr marL="0" indent="0" algn="l">
              <a:buNone/>
            </a:pPr>
            <a:endParaRPr lang="en-US" b="1" dirty="0">
              <a:latin typeface="+mj-lt"/>
            </a:endParaRPr>
          </a:p>
          <a:p>
            <a:pPr marL="0" indent="0" algn="l">
              <a:buNone/>
            </a:pPr>
            <a:r>
              <a:rPr lang="en-US" sz="3000" b="0" i="0" dirty="0">
                <a:solidFill>
                  <a:srgbClr val="242424"/>
                </a:solidFill>
                <a:effectLst/>
                <a:latin typeface="+mn-lt"/>
              </a:rPr>
              <a:t>The current research helps us in analyzing what topics are discussed over the past 20 years in the IR Bulletins and provides us with the trend of the topics discussed. Furthermore, our few short learning model will provide us with a model that helps us find the topic related to a section/paragraph.</a:t>
            </a:r>
            <a:endParaRPr lang="en-US" sz="3000" dirty="0">
              <a:latin typeface="+mn-lt"/>
            </a:endParaRPr>
          </a:p>
        </p:txBody>
      </p:sp>
    </p:spTree>
    <p:extLst>
      <p:ext uri="{BB962C8B-B14F-4D97-AF65-F5344CB8AC3E}">
        <p14:creationId xmlns:p14="http://schemas.microsoft.com/office/powerpoint/2010/main" val="3590332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609600" y="152400"/>
            <a:ext cx="7543800" cy="1066800"/>
          </a:xfrm>
        </p:spPr>
        <p:txBody>
          <a:bodyPr>
            <a:normAutofit/>
          </a:bodyPr>
          <a:lstStyle/>
          <a:p>
            <a:r>
              <a:rPr lang="en-GB" sz="3400" dirty="0"/>
              <a:t>Few-Shot Example</a:t>
            </a:r>
            <a:endParaRPr lang="en-US" sz="3400" dirty="0"/>
          </a:p>
        </p:txBody>
      </p:sp>
      <p:sp>
        <p:nvSpPr>
          <p:cNvPr id="29" name="Google Shape;144;p19">
            <a:extLst>
              <a:ext uri="{FF2B5EF4-FFF2-40B4-BE49-F238E27FC236}">
                <a16:creationId xmlns:a16="http://schemas.microsoft.com/office/drawing/2014/main" id="{DC29426C-A91A-99A0-A419-C116120358AB}"/>
              </a:ext>
            </a:extLst>
          </p:cNvPr>
          <p:cNvSpPr/>
          <p:nvPr/>
        </p:nvSpPr>
        <p:spPr>
          <a:xfrm>
            <a:off x="507325" y="2406325"/>
            <a:ext cx="1213200" cy="307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highlight>
                <a:srgbClr val="FFFFFF"/>
              </a:highlight>
            </a:endParaRPr>
          </a:p>
        </p:txBody>
      </p:sp>
      <p:sp>
        <p:nvSpPr>
          <p:cNvPr id="30" name="Google Shape;145;p19">
            <a:extLst>
              <a:ext uri="{FF2B5EF4-FFF2-40B4-BE49-F238E27FC236}">
                <a16:creationId xmlns:a16="http://schemas.microsoft.com/office/drawing/2014/main" id="{4C5D409C-9D43-B9E2-2B16-F0EF70806285}"/>
              </a:ext>
            </a:extLst>
          </p:cNvPr>
          <p:cNvSpPr/>
          <p:nvPr/>
        </p:nvSpPr>
        <p:spPr>
          <a:xfrm>
            <a:off x="665750" y="269307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I’m glad you liked the gift.</a:t>
            </a:r>
            <a:endParaRPr sz="1200" dirty="0"/>
          </a:p>
        </p:txBody>
      </p:sp>
      <p:sp>
        <p:nvSpPr>
          <p:cNvPr id="31" name="Google Shape;146;p19">
            <a:extLst>
              <a:ext uri="{FF2B5EF4-FFF2-40B4-BE49-F238E27FC236}">
                <a16:creationId xmlns:a16="http://schemas.microsoft.com/office/drawing/2014/main" id="{BA563DC8-01CE-C5BE-EB12-D75CDF9FFD37}"/>
              </a:ext>
            </a:extLst>
          </p:cNvPr>
          <p:cNvSpPr/>
          <p:nvPr/>
        </p:nvSpPr>
        <p:spPr>
          <a:xfrm>
            <a:off x="662725" y="3601450"/>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I’m doing well.</a:t>
            </a:r>
            <a:endParaRPr sz="1200" dirty="0"/>
          </a:p>
        </p:txBody>
      </p:sp>
      <p:sp>
        <p:nvSpPr>
          <p:cNvPr id="32" name="Google Shape;147;p19">
            <a:extLst>
              <a:ext uri="{FF2B5EF4-FFF2-40B4-BE49-F238E27FC236}">
                <a16:creationId xmlns:a16="http://schemas.microsoft.com/office/drawing/2014/main" id="{00031E3E-9CA4-9520-AA55-955CFB8C0B70}"/>
              </a:ext>
            </a:extLst>
          </p:cNvPr>
          <p:cNvSpPr/>
          <p:nvPr/>
        </p:nvSpPr>
        <p:spPr>
          <a:xfrm>
            <a:off x="665750" y="451202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I don’t feel like talking.</a:t>
            </a:r>
            <a:endParaRPr sz="1200" dirty="0"/>
          </a:p>
        </p:txBody>
      </p:sp>
      <p:sp>
        <p:nvSpPr>
          <p:cNvPr id="33" name="Google Shape;148;p19">
            <a:extLst>
              <a:ext uri="{FF2B5EF4-FFF2-40B4-BE49-F238E27FC236}">
                <a16:creationId xmlns:a16="http://schemas.microsoft.com/office/drawing/2014/main" id="{5B66E2D0-050B-BE2A-B847-66A650B55C4D}"/>
              </a:ext>
            </a:extLst>
          </p:cNvPr>
          <p:cNvSpPr/>
          <p:nvPr/>
        </p:nvSpPr>
        <p:spPr>
          <a:xfrm>
            <a:off x="2564725" y="2406325"/>
            <a:ext cx="1213200" cy="307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p19">
            <a:extLst>
              <a:ext uri="{FF2B5EF4-FFF2-40B4-BE49-F238E27FC236}">
                <a16:creationId xmlns:a16="http://schemas.microsoft.com/office/drawing/2014/main" id="{94FFA7AE-59F9-9122-44F8-3F53DCD784CD}"/>
              </a:ext>
            </a:extLst>
          </p:cNvPr>
          <p:cNvSpPr/>
          <p:nvPr/>
        </p:nvSpPr>
        <p:spPr>
          <a:xfrm>
            <a:off x="2723150" y="269307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Happy</a:t>
            </a:r>
            <a:endParaRPr sz="1200" dirty="0"/>
          </a:p>
        </p:txBody>
      </p:sp>
      <p:sp>
        <p:nvSpPr>
          <p:cNvPr id="35" name="Google Shape;150;p19">
            <a:extLst>
              <a:ext uri="{FF2B5EF4-FFF2-40B4-BE49-F238E27FC236}">
                <a16:creationId xmlns:a16="http://schemas.microsoft.com/office/drawing/2014/main" id="{A6F96212-0330-6972-E77C-EB7D3289C069}"/>
              </a:ext>
            </a:extLst>
          </p:cNvPr>
          <p:cNvSpPr/>
          <p:nvPr/>
        </p:nvSpPr>
        <p:spPr>
          <a:xfrm>
            <a:off x="2720125" y="3601450"/>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Happy</a:t>
            </a:r>
            <a:endParaRPr sz="1200" dirty="0"/>
          </a:p>
        </p:txBody>
      </p:sp>
      <p:sp>
        <p:nvSpPr>
          <p:cNvPr id="36" name="Google Shape;151;p19">
            <a:extLst>
              <a:ext uri="{FF2B5EF4-FFF2-40B4-BE49-F238E27FC236}">
                <a16:creationId xmlns:a16="http://schemas.microsoft.com/office/drawing/2014/main" id="{FC98D209-21B0-B906-F79B-2C608D9EE36E}"/>
              </a:ext>
            </a:extLst>
          </p:cNvPr>
          <p:cNvSpPr/>
          <p:nvPr/>
        </p:nvSpPr>
        <p:spPr>
          <a:xfrm>
            <a:off x="2723150" y="4512025"/>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Sad</a:t>
            </a:r>
            <a:endParaRPr sz="1200" dirty="0"/>
          </a:p>
        </p:txBody>
      </p:sp>
      <p:sp>
        <p:nvSpPr>
          <p:cNvPr id="37" name="Google Shape;152;p19">
            <a:extLst>
              <a:ext uri="{FF2B5EF4-FFF2-40B4-BE49-F238E27FC236}">
                <a16:creationId xmlns:a16="http://schemas.microsoft.com/office/drawing/2014/main" id="{5D37687F-EA45-E465-47AC-32A1F05C7095}"/>
              </a:ext>
            </a:extLst>
          </p:cNvPr>
          <p:cNvSpPr/>
          <p:nvPr/>
        </p:nvSpPr>
        <p:spPr>
          <a:xfrm>
            <a:off x="4465725" y="3260575"/>
            <a:ext cx="1293300" cy="132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Model</a:t>
            </a:r>
            <a:endParaRPr sz="1200" dirty="0"/>
          </a:p>
        </p:txBody>
      </p:sp>
      <p:sp>
        <p:nvSpPr>
          <p:cNvPr id="38" name="Google Shape;153;p19">
            <a:extLst>
              <a:ext uri="{FF2B5EF4-FFF2-40B4-BE49-F238E27FC236}">
                <a16:creationId xmlns:a16="http://schemas.microsoft.com/office/drawing/2014/main" id="{6139857C-C962-7FEA-A198-57EE96C740C0}"/>
              </a:ext>
            </a:extLst>
          </p:cNvPr>
          <p:cNvSpPr/>
          <p:nvPr/>
        </p:nvSpPr>
        <p:spPr>
          <a:xfrm>
            <a:off x="505325" y="1901000"/>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Seen classes</a:t>
            </a:r>
            <a:endParaRPr sz="1200" dirty="0"/>
          </a:p>
        </p:txBody>
      </p:sp>
      <p:sp>
        <p:nvSpPr>
          <p:cNvPr id="39" name="Google Shape;154;p19">
            <a:extLst>
              <a:ext uri="{FF2B5EF4-FFF2-40B4-BE49-F238E27FC236}">
                <a16:creationId xmlns:a16="http://schemas.microsoft.com/office/drawing/2014/main" id="{2D880C82-DF95-03DE-FE14-34AF707C62E2}"/>
              </a:ext>
            </a:extLst>
          </p:cNvPr>
          <p:cNvSpPr/>
          <p:nvPr/>
        </p:nvSpPr>
        <p:spPr>
          <a:xfrm>
            <a:off x="2549989" y="1911074"/>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Attributes</a:t>
            </a:r>
            <a:endParaRPr sz="1200" dirty="0"/>
          </a:p>
        </p:txBody>
      </p:sp>
      <p:sp>
        <p:nvSpPr>
          <p:cNvPr id="40" name="Google Shape;155;p19">
            <a:extLst>
              <a:ext uri="{FF2B5EF4-FFF2-40B4-BE49-F238E27FC236}">
                <a16:creationId xmlns:a16="http://schemas.microsoft.com/office/drawing/2014/main" id="{9CB9598E-3950-148B-9B34-C0FB7121D9A9}"/>
              </a:ext>
            </a:extLst>
          </p:cNvPr>
          <p:cNvSpPr/>
          <p:nvPr/>
        </p:nvSpPr>
        <p:spPr>
          <a:xfrm>
            <a:off x="7291275" y="3025311"/>
            <a:ext cx="12132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t>Unseen classes</a:t>
            </a:r>
            <a:endParaRPr sz="1200" dirty="0"/>
          </a:p>
        </p:txBody>
      </p:sp>
      <p:sp>
        <p:nvSpPr>
          <p:cNvPr id="42" name="Google Shape;157;p19">
            <a:extLst>
              <a:ext uri="{FF2B5EF4-FFF2-40B4-BE49-F238E27FC236}">
                <a16:creationId xmlns:a16="http://schemas.microsoft.com/office/drawing/2014/main" id="{9071523A-9FD4-6234-686A-380F6E96EDDC}"/>
              </a:ext>
            </a:extLst>
          </p:cNvPr>
          <p:cNvSpPr/>
          <p:nvPr/>
        </p:nvSpPr>
        <p:spPr>
          <a:xfrm>
            <a:off x="7446675" y="3540436"/>
            <a:ext cx="902400" cy="74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She was crying.</a:t>
            </a:r>
            <a:endParaRPr sz="1200" dirty="0"/>
          </a:p>
        </p:txBody>
      </p:sp>
      <p:sp>
        <p:nvSpPr>
          <p:cNvPr id="43" name="Google Shape;158;p19">
            <a:extLst>
              <a:ext uri="{FF2B5EF4-FFF2-40B4-BE49-F238E27FC236}">
                <a16:creationId xmlns:a16="http://schemas.microsoft.com/office/drawing/2014/main" id="{6F0966B0-277A-9958-05C9-20B9D76D91EB}"/>
              </a:ext>
            </a:extLst>
          </p:cNvPr>
          <p:cNvSpPr/>
          <p:nvPr/>
        </p:nvSpPr>
        <p:spPr>
          <a:xfrm>
            <a:off x="304800" y="5646900"/>
            <a:ext cx="4221000" cy="22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Training</a:t>
            </a:r>
            <a:endParaRPr/>
          </a:p>
        </p:txBody>
      </p:sp>
      <p:sp>
        <p:nvSpPr>
          <p:cNvPr id="44" name="Google Shape;159;p19">
            <a:extLst>
              <a:ext uri="{FF2B5EF4-FFF2-40B4-BE49-F238E27FC236}">
                <a16:creationId xmlns:a16="http://schemas.microsoft.com/office/drawing/2014/main" id="{3B31CECA-5636-9B81-6137-26F9F0BFA8AB}"/>
              </a:ext>
            </a:extLst>
          </p:cNvPr>
          <p:cNvSpPr/>
          <p:nvPr/>
        </p:nvSpPr>
        <p:spPr>
          <a:xfrm>
            <a:off x="6507510" y="5646900"/>
            <a:ext cx="2346300" cy="22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Inference</a:t>
            </a:r>
            <a:endParaRPr dirty="0"/>
          </a:p>
        </p:txBody>
      </p:sp>
      <p:sp>
        <p:nvSpPr>
          <p:cNvPr id="46" name="Google Shape;161;p19">
            <a:extLst>
              <a:ext uri="{FF2B5EF4-FFF2-40B4-BE49-F238E27FC236}">
                <a16:creationId xmlns:a16="http://schemas.microsoft.com/office/drawing/2014/main" id="{AFAB8280-CCBD-971E-0315-441CC8A76B30}"/>
              </a:ext>
            </a:extLst>
          </p:cNvPr>
          <p:cNvSpPr txBox="1"/>
          <p:nvPr/>
        </p:nvSpPr>
        <p:spPr>
          <a:xfrm>
            <a:off x="6390775" y="3873563"/>
            <a:ext cx="4713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latin typeface="Lato"/>
                <a:ea typeface="Lato"/>
                <a:cs typeface="Lato"/>
                <a:sym typeface="Lato"/>
              </a:rPr>
              <a:t>Sad</a:t>
            </a:r>
            <a:endParaRPr sz="1200" dirty="0">
              <a:latin typeface="Lato"/>
              <a:ea typeface="Lato"/>
              <a:cs typeface="Lato"/>
              <a:sym typeface="Lato"/>
            </a:endParaRPr>
          </a:p>
        </p:txBody>
      </p:sp>
      <p:cxnSp>
        <p:nvCxnSpPr>
          <p:cNvPr id="47" name="Google Shape;162;p19">
            <a:extLst>
              <a:ext uri="{FF2B5EF4-FFF2-40B4-BE49-F238E27FC236}">
                <a16:creationId xmlns:a16="http://schemas.microsoft.com/office/drawing/2014/main" id="{3E656C96-5399-0256-AFCC-BF87CC7C4E2F}"/>
              </a:ext>
            </a:extLst>
          </p:cNvPr>
          <p:cNvCxnSpPr>
            <a:endCxn id="34" idx="1"/>
          </p:cNvCxnSpPr>
          <p:nvPr/>
        </p:nvCxnSpPr>
        <p:spPr>
          <a:xfrm rot="10800000" flipH="1">
            <a:off x="1568150" y="3064025"/>
            <a:ext cx="1155000" cy="9900"/>
          </a:xfrm>
          <a:prstGeom prst="straightConnector1">
            <a:avLst/>
          </a:prstGeom>
          <a:noFill/>
          <a:ln w="9525" cap="flat" cmpd="sng">
            <a:solidFill>
              <a:schemeClr val="dk2"/>
            </a:solidFill>
            <a:prstDash val="solid"/>
            <a:round/>
            <a:headEnd type="none" w="med" len="med"/>
            <a:tailEnd type="triangle" w="med" len="med"/>
          </a:ln>
        </p:spPr>
      </p:cxnSp>
      <p:cxnSp>
        <p:nvCxnSpPr>
          <p:cNvPr id="48" name="Google Shape;163;p19">
            <a:extLst>
              <a:ext uri="{FF2B5EF4-FFF2-40B4-BE49-F238E27FC236}">
                <a16:creationId xmlns:a16="http://schemas.microsoft.com/office/drawing/2014/main" id="{6545F4B1-33E5-B21F-0BD0-2549E056EF36}"/>
              </a:ext>
            </a:extLst>
          </p:cNvPr>
          <p:cNvCxnSpPr/>
          <p:nvPr/>
        </p:nvCxnSpPr>
        <p:spPr>
          <a:xfrm rot="10800000" flipH="1">
            <a:off x="1562125" y="4850775"/>
            <a:ext cx="1155000" cy="9900"/>
          </a:xfrm>
          <a:prstGeom prst="straightConnector1">
            <a:avLst/>
          </a:prstGeom>
          <a:noFill/>
          <a:ln w="9525" cap="flat" cmpd="sng">
            <a:solidFill>
              <a:schemeClr val="dk2"/>
            </a:solidFill>
            <a:prstDash val="solid"/>
            <a:round/>
            <a:headEnd type="none" w="med" len="med"/>
            <a:tailEnd type="triangle" w="med" len="med"/>
          </a:ln>
        </p:spPr>
      </p:cxnSp>
      <p:cxnSp>
        <p:nvCxnSpPr>
          <p:cNvPr id="49" name="Google Shape;164;p19">
            <a:extLst>
              <a:ext uri="{FF2B5EF4-FFF2-40B4-BE49-F238E27FC236}">
                <a16:creationId xmlns:a16="http://schemas.microsoft.com/office/drawing/2014/main" id="{B0FA9A9D-9E62-6262-DBB7-1079BE978AA6}"/>
              </a:ext>
            </a:extLst>
          </p:cNvPr>
          <p:cNvCxnSpPr/>
          <p:nvPr/>
        </p:nvCxnSpPr>
        <p:spPr>
          <a:xfrm rot="10800000" flipH="1">
            <a:off x="1568150" y="3968550"/>
            <a:ext cx="1155000" cy="9900"/>
          </a:xfrm>
          <a:prstGeom prst="straightConnector1">
            <a:avLst/>
          </a:prstGeom>
          <a:noFill/>
          <a:ln w="9525" cap="flat" cmpd="sng">
            <a:solidFill>
              <a:schemeClr val="dk2"/>
            </a:solidFill>
            <a:prstDash val="solid"/>
            <a:round/>
            <a:headEnd type="none" w="med" len="med"/>
            <a:tailEnd type="triangle" w="med" len="med"/>
          </a:ln>
        </p:spPr>
      </p:cxnSp>
      <p:cxnSp>
        <p:nvCxnSpPr>
          <p:cNvPr id="50" name="Google Shape;165;p19">
            <a:extLst>
              <a:ext uri="{FF2B5EF4-FFF2-40B4-BE49-F238E27FC236}">
                <a16:creationId xmlns:a16="http://schemas.microsoft.com/office/drawing/2014/main" id="{C1A9E39F-2C73-D610-D59B-5C9E103D8727}"/>
              </a:ext>
            </a:extLst>
          </p:cNvPr>
          <p:cNvCxnSpPr>
            <a:stCxn id="33" idx="3"/>
            <a:endCxn id="37" idx="2"/>
          </p:cNvCxnSpPr>
          <p:nvPr/>
        </p:nvCxnSpPr>
        <p:spPr>
          <a:xfrm rot="10800000" flipH="1">
            <a:off x="3777925" y="3924475"/>
            <a:ext cx="687900" cy="18900"/>
          </a:xfrm>
          <a:prstGeom prst="straightConnector1">
            <a:avLst/>
          </a:prstGeom>
          <a:noFill/>
          <a:ln w="9525" cap="flat" cmpd="sng">
            <a:solidFill>
              <a:schemeClr val="dk2"/>
            </a:solidFill>
            <a:prstDash val="solid"/>
            <a:round/>
            <a:headEnd type="none" w="med" len="med"/>
            <a:tailEnd type="triangle" w="med" len="med"/>
          </a:ln>
        </p:spPr>
      </p:cxnSp>
      <p:cxnSp>
        <p:nvCxnSpPr>
          <p:cNvPr id="52" name="Google Shape;167;p19">
            <a:extLst>
              <a:ext uri="{FF2B5EF4-FFF2-40B4-BE49-F238E27FC236}">
                <a16:creationId xmlns:a16="http://schemas.microsoft.com/office/drawing/2014/main" id="{9B821032-1A3F-3937-BBF9-39D158F16E56}"/>
              </a:ext>
            </a:extLst>
          </p:cNvPr>
          <p:cNvCxnSpPr>
            <a:stCxn id="37" idx="6"/>
            <a:endCxn id="42" idx="1"/>
          </p:cNvCxnSpPr>
          <p:nvPr/>
        </p:nvCxnSpPr>
        <p:spPr>
          <a:xfrm flipV="1">
            <a:off x="5759025" y="3911386"/>
            <a:ext cx="1687650" cy="13089"/>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78644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a:xfrm>
            <a:off x="457200" y="1371600"/>
            <a:ext cx="7848600" cy="4800600"/>
          </a:xfrm>
        </p:spPr>
        <p:txBody>
          <a:bodyPr>
            <a:noAutofit/>
          </a:bodyPr>
          <a:lstStyle/>
          <a:p>
            <a:pPr marL="0" indent="0" rtl="0" fontAlgn="base">
              <a:spcBef>
                <a:spcPts val="0"/>
              </a:spcBef>
              <a:spcAft>
                <a:spcPts val="0"/>
              </a:spcAft>
              <a:buNone/>
            </a:pPr>
            <a:r>
              <a:rPr lang="en-US" b="1" i="0" u="none" strike="noStrike" dirty="0">
                <a:effectLst/>
                <a:latin typeface="+mn-lt"/>
              </a:rPr>
              <a:t>PROS</a:t>
            </a:r>
          </a:p>
          <a:p>
            <a:pPr marL="742950" lvl="1" indent="-285750" rtl="0" fontAlgn="base">
              <a:spcBef>
                <a:spcPts val="0"/>
              </a:spcBef>
              <a:spcAft>
                <a:spcPts val="0"/>
              </a:spcAft>
              <a:buFont typeface="Arial" panose="020B0604020202020204" pitchFamily="34" charset="0"/>
              <a:buChar char="•"/>
            </a:pPr>
            <a:r>
              <a:rPr lang="en-US" b="0" i="0" u="none" strike="noStrike" dirty="0">
                <a:effectLst/>
                <a:latin typeface="+mn-lt"/>
              </a:rPr>
              <a:t>Requires less data.</a:t>
            </a:r>
          </a:p>
          <a:p>
            <a:pPr marL="742950" lvl="1" indent="-285750" rtl="0" fontAlgn="base">
              <a:spcBef>
                <a:spcPts val="0"/>
              </a:spcBef>
              <a:spcAft>
                <a:spcPts val="0"/>
              </a:spcAft>
              <a:buFont typeface="Arial" panose="020B0604020202020204" pitchFamily="34" charset="0"/>
              <a:buChar char="•"/>
            </a:pPr>
            <a:r>
              <a:rPr lang="en-US" b="0" i="0" u="none" strike="noStrike" dirty="0">
                <a:effectLst/>
                <a:latin typeface="+mn-lt"/>
              </a:rPr>
              <a:t>Knowledge can be transferred.</a:t>
            </a:r>
          </a:p>
          <a:p>
            <a:pPr marL="742950" lvl="1" indent="-285750" rtl="0" fontAlgn="base">
              <a:spcBef>
                <a:spcPts val="0"/>
              </a:spcBef>
              <a:spcAft>
                <a:spcPts val="0"/>
              </a:spcAft>
              <a:buFont typeface="Arial" panose="020B0604020202020204" pitchFamily="34" charset="0"/>
              <a:buChar char="•"/>
            </a:pPr>
            <a:r>
              <a:rPr lang="en-US" b="0" i="0" u="none" strike="noStrike" dirty="0">
                <a:effectLst/>
                <a:latin typeface="+mn-lt"/>
              </a:rPr>
              <a:t>Less time for training the model compared to traditional models</a:t>
            </a:r>
          </a:p>
          <a:p>
            <a:pPr marL="457200" lvl="1" indent="0" rtl="0" fontAlgn="base">
              <a:spcBef>
                <a:spcPts val="0"/>
              </a:spcBef>
              <a:spcAft>
                <a:spcPts val="0"/>
              </a:spcAft>
              <a:buNone/>
            </a:pPr>
            <a:endParaRPr lang="en-US" b="0" i="0" u="none" strike="noStrike" dirty="0">
              <a:effectLst/>
              <a:latin typeface="+mn-lt"/>
            </a:endParaRPr>
          </a:p>
          <a:p>
            <a:pPr marL="0" indent="0" rtl="0" fontAlgn="base">
              <a:spcBef>
                <a:spcPts val="0"/>
              </a:spcBef>
              <a:spcAft>
                <a:spcPts val="0"/>
              </a:spcAft>
              <a:buNone/>
            </a:pPr>
            <a:r>
              <a:rPr lang="en-US" b="1" dirty="0">
                <a:latin typeface="+mn-lt"/>
              </a:rPr>
              <a:t>CONS</a:t>
            </a:r>
            <a:endParaRPr lang="en-US" b="1" i="0" u="none" strike="noStrike" dirty="0">
              <a:effectLst/>
              <a:latin typeface="+mn-lt"/>
            </a:endParaRPr>
          </a:p>
          <a:p>
            <a:pPr marL="742950" lvl="1" indent="-285750" rtl="0" fontAlgn="base">
              <a:spcBef>
                <a:spcPts val="0"/>
              </a:spcBef>
              <a:spcAft>
                <a:spcPts val="1200"/>
              </a:spcAft>
              <a:buFont typeface="Arial" panose="020B0604020202020204" pitchFamily="34" charset="0"/>
              <a:buChar char="•"/>
            </a:pPr>
            <a:r>
              <a:rPr lang="en-US" b="0" i="0" u="none" strike="noStrike" dirty="0">
                <a:effectLst/>
                <a:latin typeface="+mn-lt"/>
              </a:rPr>
              <a:t>Model will certainly achieve less accuracy.</a:t>
            </a:r>
          </a:p>
          <a:p>
            <a:pPr marL="742950" lvl="1" indent="-285750" rtl="0" fontAlgn="base">
              <a:spcBef>
                <a:spcPts val="0"/>
              </a:spcBef>
              <a:spcAft>
                <a:spcPts val="1200"/>
              </a:spcAft>
              <a:buFont typeface="Arial" panose="020B0604020202020204" pitchFamily="34" charset="0"/>
              <a:buChar char="•"/>
            </a:pPr>
            <a:r>
              <a:rPr lang="en-US" b="0" i="0" u="none" strike="noStrike" dirty="0">
                <a:effectLst/>
                <a:latin typeface="+mn-lt"/>
              </a:rPr>
              <a:t>There is no standard procedure to train the model.</a:t>
            </a:r>
          </a:p>
        </p:txBody>
      </p:sp>
      <p:sp>
        <p:nvSpPr>
          <p:cNvPr id="3" name="Title 2">
            <a:extLst>
              <a:ext uri="{FF2B5EF4-FFF2-40B4-BE49-F238E27FC236}">
                <a16:creationId xmlns:a16="http://schemas.microsoft.com/office/drawing/2014/main" id="{8216378F-188C-5366-6071-BC7885B60237}"/>
              </a:ext>
            </a:extLst>
          </p:cNvPr>
          <p:cNvSpPr>
            <a:spLocks noGrp="1"/>
          </p:cNvSpPr>
          <p:nvPr>
            <p:ph type="title"/>
          </p:nvPr>
        </p:nvSpPr>
        <p:spPr>
          <a:xfrm>
            <a:off x="457200" y="304800"/>
            <a:ext cx="7543800" cy="1066800"/>
          </a:xfrm>
        </p:spPr>
        <p:txBody>
          <a:bodyPr>
            <a:normAutofit/>
          </a:bodyPr>
          <a:lstStyle/>
          <a:p>
            <a:r>
              <a:rPr lang="en-GB" sz="3400" dirty="0"/>
              <a:t>Pros &amp; Cons Of Few-Shot Learning</a:t>
            </a:r>
            <a:endParaRPr lang="en-US" sz="3400" dirty="0"/>
          </a:p>
        </p:txBody>
      </p:sp>
    </p:spTree>
    <p:extLst>
      <p:ext uri="{BB962C8B-B14F-4D97-AF65-F5344CB8AC3E}">
        <p14:creationId xmlns:p14="http://schemas.microsoft.com/office/powerpoint/2010/main" val="1280018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a:xfrm rot="20415819">
            <a:off x="2042653" y="2854203"/>
            <a:ext cx="5316076" cy="837419"/>
          </a:xfrm>
        </p:spPr>
        <p:txBody>
          <a:bodyPr>
            <a:noAutofit/>
          </a:bodyPr>
          <a:lstStyle/>
          <a:p>
            <a:pPr marL="0" indent="0" rtl="0" fontAlgn="base">
              <a:spcBef>
                <a:spcPts val="0"/>
              </a:spcBef>
              <a:spcAft>
                <a:spcPts val="0"/>
              </a:spcAft>
              <a:buNone/>
            </a:pPr>
            <a:r>
              <a:rPr lang="en-US" sz="6500" b="1" i="0" u="none" strike="noStrike" dirty="0">
                <a:effectLst/>
                <a:latin typeface="+mn-lt"/>
              </a:rPr>
              <a:t>Questions?</a:t>
            </a:r>
            <a:endParaRPr lang="en-US" sz="6500" b="0" i="0" u="none" strike="noStrike" dirty="0">
              <a:effectLst/>
              <a:latin typeface="+mn-lt"/>
            </a:endParaRPr>
          </a:p>
        </p:txBody>
      </p:sp>
    </p:spTree>
    <p:extLst>
      <p:ext uri="{BB962C8B-B14F-4D97-AF65-F5344CB8AC3E}">
        <p14:creationId xmlns:p14="http://schemas.microsoft.com/office/powerpoint/2010/main" val="3120735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D983D1-42D3-EC63-8143-96EFD9965CBF}"/>
              </a:ext>
            </a:extLst>
          </p:cNvPr>
          <p:cNvSpPr>
            <a:spLocks noGrp="1"/>
          </p:cNvSpPr>
          <p:nvPr>
            <p:ph idx="1"/>
          </p:nvPr>
        </p:nvSpPr>
        <p:spPr>
          <a:xfrm>
            <a:off x="1524000" y="2895600"/>
            <a:ext cx="5760150" cy="701592"/>
          </a:xfrm>
        </p:spPr>
        <p:txBody>
          <a:bodyPr>
            <a:noAutofit/>
          </a:bodyPr>
          <a:lstStyle/>
          <a:p>
            <a:pPr marL="0" indent="0" rtl="0" fontAlgn="base">
              <a:spcBef>
                <a:spcPts val="0"/>
              </a:spcBef>
              <a:spcAft>
                <a:spcPts val="0"/>
              </a:spcAft>
              <a:buNone/>
            </a:pPr>
            <a:r>
              <a:rPr lang="en-US" sz="8500" b="1" i="0" u="none" strike="noStrike" dirty="0">
                <a:effectLst/>
                <a:latin typeface="+mn-lt"/>
              </a:rPr>
              <a:t>Thank You</a:t>
            </a:r>
            <a:endParaRPr lang="en-US" sz="8500" b="0" i="0" u="none" strike="noStrike" dirty="0">
              <a:effectLst/>
              <a:latin typeface="+mn-lt"/>
            </a:endParaRPr>
          </a:p>
        </p:txBody>
      </p:sp>
    </p:spTree>
    <p:extLst>
      <p:ext uri="{BB962C8B-B14F-4D97-AF65-F5344CB8AC3E}">
        <p14:creationId xmlns:p14="http://schemas.microsoft.com/office/powerpoint/2010/main" val="268548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39" y="76200"/>
            <a:ext cx="7543800"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Project</a:t>
            </a:r>
          </a:p>
        </p:txBody>
      </p:sp>
      <p:sp>
        <p:nvSpPr>
          <p:cNvPr id="4" name="TextBox 3">
            <a:extLst>
              <a:ext uri="{FF2B5EF4-FFF2-40B4-BE49-F238E27FC236}">
                <a16:creationId xmlns:a16="http://schemas.microsoft.com/office/drawing/2014/main" id="{1ABF145C-448C-6324-B49F-B957913429FE}"/>
              </a:ext>
            </a:extLst>
          </p:cNvPr>
          <p:cNvSpPr txBox="1"/>
          <p:nvPr/>
        </p:nvSpPr>
        <p:spPr>
          <a:xfrm>
            <a:off x="304800" y="1447800"/>
            <a:ext cx="8001000" cy="4842095"/>
          </a:xfrm>
          <a:prstGeom prst="rect">
            <a:avLst/>
          </a:prstGeom>
          <a:noFill/>
        </p:spPr>
        <p:txBody>
          <a:bodyPr wrap="square">
            <a:spAutoFit/>
          </a:bodyPr>
          <a:lstStyle>
            <a:defPPr>
              <a:defRPr lang="en-US"/>
            </a:defPPr>
            <a:lvl1pPr marL="342900" indent="-342900" algn="just" fontAlgn="ctr">
              <a:lnSpc>
                <a:spcPct val="90000"/>
              </a:lnSpc>
              <a:spcBef>
                <a:spcPct val="20000"/>
              </a:spcBef>
              <a:spcAft>
                <a:spcPts val="0"/>
              </a:spcAft>
              <a:buFont typeface="Arial" pitchFamily="34" charset="0"/>
              <a:buChar char="•"/>
              <a:defRPr sz="2600">
                <a:latin typeface="Arial" panose="020B0604020202020204" pitchFamily="34" charset="0"/>
                <a:cs typeface="Arial" pitchFamily="34" charset="0"/>
              </a:defRPr>
            </a:lvl1pPr>
          </a:lstStyle>
          <a:p>
            <a:pPr marL="0" indent="0" algn="l">
              <a:buNone/>
            </a:pPr>
            <a:r>
              <a:rPr lang="en-US" b="1" u="sng" dirty="0">
                <a:latin typeface="+mn-lt"/>
              </a:rPr>
              <a:t>Task 1:</a:t>
            </a:r>
            <a:endParaRPr lang="en-US" b="1" dirty="0">
              <a:latin typeface="+mn-lt"/>
            </a:endParaRPr>
          </a:p>
          <a:p>
            <a:pPr algn="l">
              <a:buFontTx/>
              <a:buChar char="-"/>
            </a:pPr>
            <a:r>
              <a:rPr lang="en-US" sz="2800" dirty="0">
                <a:latin typeface="+mn-lt"/>
              </a:rPr>
              <a:t>Evaluating topic models and  extracting topics (Top 20) from the corpus using Topic Modeling. </a:t>
            </a:r>
          </a:p>
          <a:p>
            <a:pPr algn="l">
              <a:buFontTx/>
              <a:buChar char="-"/>
            </a:pPr>
            <a:r>
              <a:rPr lang="en-US" sz="2800" dirty="0">
                <a:latin typeface="+mn-lt"/>
              </a:rPr>
              <a:t>Tag the topics to the documents.</a:t>
            </a:r>
          </a:p>
          <a:p>
            <a:pPr algn="l">
              <a:buFontTx/>
              <a:buChar char="-"/>
            </a:pPr>
            <a:r>
              <a:rPr lang="en-US" sz="2800" dirty="0">
                <a:latin typeface="+mn-lt"/>
              </a:rPr>
              <a:t>Visualize the trend across years.</a:t>
            </a:r>
          </a:p>
          <a:p>
            <a:pPr marL="0" indent="0" algn="l">
              <a:buNone/>
            </a:pPr>
            <a:endParaRPr lang="en-US" b="1" dirty="0">
              <a:latin typeface="+mn-lt"/>
            </a:endParaRPr>
          </a:p>
          <a:p>
            <a:pPr marL="0" indent="0" algn="l">
              <a:buNone/>
            </a:pPr>
            <a:r>
              <a:rPr lang="en-US" b="1" u="sng" dirty="0">
                <a:latin typeface="+mn-lt"/>
              </a:rPr>
              <a:t>Task 2:</a:t>
            </a:r>
          </a:p>
          <a:p>
            <a:pPr marL="0" indent="0" algn="l">
              <a:buNone/>
            </a:pPr>
            <a:r>
              <a:rPr lang="en-US" sz="2800" dirty="0">
                <a:latin typeface="+mn-lt"/>
              </a:rPr>
              <a:t>Creating a Few Shot/Zero Shot learning models to predict relevant topics for the inputted sentence/paragraph.</a:t>
            </a:r>
          </a:p>
          <a:p>
            <a:pPr marL="0" indent="0" algn="l">
              <a:buNone/>
            </a:pPr>
            <a:endParaRPr lang="en-US" dirty="0">
              <a:latin typeface="+mj-lt"/>
            </a:endParaRPr>
          </a:p>
        </p:txBody>
      </p:sp>
    </p:spTree>
    <p:extLst>
      <p:ext uri="{BB962C8B-B14F-4D97-AF65-F5344CB8AC3E}">
        <p14:creationId xmlns:p14="http://schemas.microsoft.com/office/powerpoint/2010/main" val="118075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39" y="76200"/>
            <a:ext cx="7543800"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Dataset</a:t>
            </a:r>
          </a:p>
        </p:txBody>
      </p:sp>
      <p:sp>
        <p:nvSpPr>
          <p:cNvPr id="5" name="TextBox 4">
            <a:extLst>
              <a:ext uri="{FF2B5EF4-FFF2-40B4-BE49-F238E27FC236}">
                <a16:creationId xmlns:a16="http://schemas.microsoft.com/office/drawing/2014/main" id="{06490E8D-AD70-E4CB-4E8A-A381A1D06777}"/>
              </a:ext>
            </a:extLst>
          </p:cNvPr>
          <p:cNvSpPr txBox="1"/>
          <p:nvPr/>
        </p:nvSpPr>
        <p:spPr>
          <a:xfrm>
            <a:off x="304800" y="1295400"/>
            <a:ext cx="8001000" cy="5691558"/>
          </a:xfrm>
          <a:prstGeom prst="rect">
            <a:avLst/>
          </a:prstGeom>
          <a:noFill/>
        </p:spPr>
        <p:txBody>
          <a:bodyPr wrap="square">
            <a:spAutoFit/>
          </a:bodyPr>
          <a:lstStyle>
            <a:defPPr>
              <a:defRPr lang="en-US"/>
            </a:defPPr>
            <a:lvl1pPr marL="342900" indent="-342900" algn="just" fontAlgn="ctr">
              <a:lnSpc>
                <a:spcPct val="90000"/>
              </a:lnSpc>
              <a:spcBef>
                <a:spcPct val="20000"/>
              </a:spcBef>
              <a:spcAft>
                <a:spcPts val="0"/>
              </a:spcAft>
              <a:buFont typeface="Arial" pitchFamily="34" charset="0"/>
              <a:buChar char="•"/>
              <a:defRPr sz="2600">
                <a:latin typeface="Arial" panose="020B0604020202020204" pitchFamily="34" charset="0"/>
                <a:cs typeface="Arial" pitchFamily="34" charset="0"/>
              </a:defRPr>
            </a:lvl1pPr>
          </a:lstStyle>
          <a:p>
            <a:pPr marL="0" indent="0" algn="l">
              <a:buNone/>
            </a:pPr>
            <a:r>
              <a:rPr lang="en-US" b="1" i="0" dirty="0">
                <a:solidFill>
                  <a:srgbClr val="1B1B1B"/>
                </a:solidFill>
                <a:effectLst/>
                <a:latin typeface="+mn-lt"/>
              </a:rPr>
              <a:t>IRS Online Bulletins</a:t>
            </a:r>
          </a:p>
          <a:p>
            <a:pPr marL="0" indent="0" algn="l">
              <a:buNone/>
            </a:pPr>
            <a:r>
              <a:rPr lang="en-US" sz="2400" b="0" i="0" dirty="0">
                <a:solidFill>
                  <a:srgbClr val="1B1B1B"/>
                </a:solidFill>
                <a:effectLst/>
                <a:latin typeface="+mn-lt"/>
              </a:rPr>
              <a:t>Internal Revenue Bulletin (IRB) announces official rulings and procedures of the IRS (Internal Revenue Service) and for publishing Treasury Decisions, Tax Conventions, and other items of general interest.</a:t>
            </a:r>
          </a:p>
          <a:p>
            <a:pPr marL="0" indent="0" algn="l">
              <a:buNone/>
            </a:pPr>
            <a:endParaRPr lang="en-US" sz="2400" b="1" dirty="0">
              <a:solidFill>
                <a:srgbClr val="1B1B1B"/>
              </a:solidFill>
              <a:latin typeface="+mn-lt"/>
            </a:endParaRPr>
          </a:p>
          <a:p>
            <a:pPr marL="0" indent="0" algn="l">
              <a:buNone/>
            </a:pPr>
            <a:r>
              <a:rPr lang="en-US" b="1" dirty="0">
                <a:solidFill>
                  <a:srgbClr val="1B1B1B"/>
                </a:solidFill>
                <a:latin typeface="+mn-lt"/>
              </a:rPr>
              <a:t>Size</a:t>
            </a:r>
            <a:r>
              <a:rPr lang="en-US" dirty="0">
                <a:solidFill>
                  <a:srgbClr val="1B1B1B"/>
                </a:solidFill>
                <a:latin typeface="+mn-lt"/>
              </a:rPr>
              <a:t>(appx 3 GB) : </a:t>
            </a:r>
          </a:p>
          <a:p>
            <a:pPr marL="0" indent="0" algn="l">
              <a:buNone/>
            </a:pPr>
            <a:r>
              <a:rPr lang="en-US" sz="2400" dirty="0">
                <a:solidFill>
                  <a:srgbClr val="1B1B1B"/>
                </a:solidFill>
                <a:latin typeface="+mn-lt"/>
              </a:rPr>
              <a:t>Includes bulletins published weekly for past 20 years.</a:t>
            </a:r>
          </a:p>
          <a:p>
            <a:pPr marL="0" indent="0" algn="l">
              <a:buNone/>
            </a:pPr>
            <a:r>
              <a:rPr lang="en-US" b="1" dirty="0">
                <a:solidFill>
                  <a:srgbClr val="1B1B1B"/>
                </a:solidFill>
                <a:latin typeface="+mn-lt"/>
              </a:rPr>
              <a:t>Format </a:t>
            </a:r>
            <a:r>
              <a:rPr lang="en-US" dirty="0">
                <a:solidFill>
                  <a:srgbClr val="1B1B1B"/>
                </a:solidFill>
                <a:latin typeface="+mn-lt"/>
              </a:rPr>
              <a:t>: </a:t>
            </a:r>
          </a:p>
          <a:p>
            <a:pPr marL="0" indent="0" algn="l">
              <a:buNone/>
            </a:pPr>
            <a:r>
              <a:rPr lang="en-US" sz="2400" dirty="0">
                <a:solidFill>
                  <a:srgbClr val="1B1B1B"/>
                </a:solidFill>
                <a:latin typeface="+mn-lt"/>
              </a:rPr>
              <a:t>Unstructured PDF files</a:t>
            </a:r>
          </a:p>
          <a:p>
            <a:pPr marL="0" indent="0" algn="l">
              <a:buNone/>
            </a:pPr>
            <a:r>
              <a:rPr lang="en-US" b="1" dirty="0">
                <a:solidFill>
                  <a:srgbClr val="1B1B1B"/>
                </a:solidFill>
                <a:latin typeface="+mn-lt"/>
              </a:rPr>
              <a:t>Link </a:t>
            </a:r>
            <a:r>
              <a:rPr lang="en-US" dirty="0">
                <a:solidFill>
                  <a:srgbClr val="1B1B1B"/>
                </a:solidFill>
                <a:latin typeface="+mn-lt"/>
              </a:rPr>
              <a:t>: </a:t>
            </a:r>
          </a:p>
          <a:p>
            <a:pPr marL="0" indent="0" algn="l">
              <a:buNone/>
            </a:pPr>
            <a:r>
              <a:rPr lang="en-US" sz="2400" dirty="0">
                <a:solidFill>
                  <a:srgbClr val="1B1B1B"/>
                </a:solidFill>
                <a:latin typeface="+mn-lt"/>
                <a:hlinkClick r:id="rId2"/>
              </a:rPr>
              <a:t>https://www.irs.gov/irb</a:t>
            </a:r>
            <a:r>
              <a:rPr lang="en-US" sz="2400" dirty="0">
                <a:solidFill>
                  <a:srgbClr val="1B1B1B"/>
                </a:solidFill>
                <a:latin typeface="+mn-lt"/>
              </a:rPr>
              <a:t> </a:t>
            </a:r>
          </a:p>
          <a:p>
            <a:pPr marL="0" indent="0" algn="l">
              <a:buNone/>
            </a:pPr>
            <a:endParaRPr lang="en-US" dirty="0">
              <a:solidFill>
                <a:srgbClr val="1B1B1B"/>
              </a:solidFill>
              <a:latin typeface="Source Sans Pro" panose="020F0502020204030204" pitchFamily="34" charset="0"/>
            </a:endParaRPr>
          </a:p>
          <a:p>
            <a:pPr marL="0" indent="0" algn="l">
              <a:buNone/>
            </a:pPr>
            <a:endParaRPr lang="en-US" dirty="0">
              <a:solidFill>
                <a:srgbClr val="1B1B1B"/>
              </a:solidFill>
              <a:latin typeface="Source Sans Pro" panose="020F0502020204030204" pitchFamily="34" charset="0"/>
            </a:endParaRPr>
          </a:p>
        </p:txBody>
      </p:sp>
    </p:spTree>
    <p:extLst>
      <p:ext uri="{BB962C8B-B14F-4D97-AF65-F5344CB8AC3E}">
        <p14:creationId xmlns:p14="http://schemas.microsoft.com/office/powerpoint/2010/main" val="30339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39" y="76200"/>
            <a:ext cx="7543800"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Topic Modeling – What &amp; Why?</a:t>
            </a:r>
          </a:p>
        </p:txBody>
      </p:sp>
      <p:sp>
        <p:nvSpPr>
          <p:cNvPr id="5" name="TextBox 4">
            <a:extLst>
              <a:ext uri="{FF2B5EF4-FFF2-40B4-BE49-F238E27FC236}">
                <a16:creationId xmlns:a16="http://schemas.microsoft.com/office/drawing/2014/main" id="{06490E8D-AD70-E4CB-4E8A-A381A1D06777}"/>
              </a:ext>
            </a:extLst>
          </p:cNvPr>
          <p:cNvSpPr txBox="1"/>
          <p:nvPr/>
        </p:nvSpPr>
        <p:spPr>
          <a:xfrm>
            <a:off x="304800" y="1295400"/>
            <a:ext cx="8001000" cy="4218463"/>
          </a:xfrm>
          <a:prstGeom prst="rect">
            <a:avLst/>
          </a:prstGeom>
          <a:noFill/>
        </p:spPr>
        <p:txBody>
          <a:bodyPr wrap="square">
            <a:spAutoFit/>
          </a:bodyPr>
          <a:lstStyle>
            <a:defPPr>
              <a:defRPr lang="en-US"/>
            </a:defPPr>
            <a:lvl1pPr marL="342900" indent="-342900" algn="just" fontAlgn="ctr">
              <a:lnSpc>
                <a:spcPct val="90000"/>
              </a:lnSpc>
              <a:spcBef>
                <a:spcPct val="20000"/>
              </a:spcBef>
              <a:spcAft>
                <a:spcPts val="0"/>
              </a:spcAft>
              <a:buFont typeface="Arial" pitchFamily="34" charset="0"/>
              <a:buChar char="•"/>
              <a:defRPr sz="2600">
                <a:latin typeface="Arial" panose="020B0604020202020204" pitchFamily="34" charset="0"/>
                <a:cs typeface="Arial" pitchFamily="34" charset="0"/>
              </a:defRPr>
            </a:lvl1pPr>
          </a:lstStyle>
          <a:p>
            <a:pPr marL="0" indent="0" algn="l">
              <a:buNone/>
            </a:pPr>
            <a:r>
              <a:rPr lang="en-US" sz="2500" dirty="0">
                <a:solidFill>
                  <a:srgbClr val="1B1B1B"/>
                </a:solidFill>
                <a:latin typeface="+mn-lt"/>
              </a:rPr>
              <a:t>Most of the data in the world is unstructured. It is a very expensive task for humans to organize such data.</a:t>
            </a:r>
          </a:p>
          <a:p>
            <a:pPr marL="0" indent="0" algn="l">
              <a:buNone/>
            </a:pPr>
            <a:endParaRPr lang="en-US" sz="2500" dirty="0">
              <a:solidFill>
                <a:srgbClr val="1B1B1B"/>
              </a:solidFill>
              <a:latin typeface="+mn-lt"/>
            </a:endParaRPr>
          </a:p>
          <a:p>
            <a:pPr marL="0" indent="0" algn="l">
              <a:buNone/>
            </a:pPr>
            <a:r>
              <a:rPr lang="en-US" sz="2500" dirty="0">
                <a:solidFill>
                  <a:srgbClr val="1B1B1B"/>
                </a:solidFill>
                <a:latin typeface="+mn-lt"/>
              </a:rPr>
              <a:t>“Transformer Models” helped us in translating human meaning to computers in finding the semantic meaning of words. But they lag much behind.</a:t>
            </a:r>
          </a:p>
          <a:p>
            <a:pPr marL="0" indent="0" algn="l">
              <a:buNone/>
            </a:pPr>
            <a:endParaRPr lang="en-US" sz="2500" i="0" dirty="0">
              <a:solidFill>
                <a:srgbClr val="1B1B1B"/>
              </a:solidFill>
              <a:effectLst/>
              <a:latin typeface="+mn-lt"/>
            </a:endParaRPr>
          </a:p>
          <a:p>
            <a:pPr marL="0" indent="0" algn="l">
              <a:buNone/>
            </a:pPr>
            <a:r>
              <a:rPr lang="en-US" sz="2500" dirty="0">
                <a:solidFill>
                  <a:srgbClr val="1B1B1B"/>
                </a:solidFill>
                <a:latin typeface="+mn-lt"/>
              </a:rPr>
              <a:t>Machines that can understand human language are helpful in organizing these unstructured documents. </a:t>
            </a:r>
            <a:r>
              <a:rPr lang="en-US" sz="2500" i="0" dirty="0">
                <a:solidFill>
                  <a:srgbClr val="1B1B1B"/>
                </a:solidFill>
                <a:effectLst/>
                <a:latin typeface="+mn-lt"/>
              </a:rPr>
              <a:t>In Machine Learning this act of automatic clustering of data into particular topics is know as “Topic Modeling”.</a:t>
            </a:r>
          </a:p>
        </p:txBody>
      </p:sp>
    </p:spTree>
    <p:extLst>
      <p:ext uri="{BB962C8B-B14F-4D97-AF65-F5344CB8AC3E}">
        <p14:creationId xmlns:p14="http://schemas.microsoft.com/office/powerpoint/2010/main" val="130583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fontScale="90000"/>
          </a:bodyPr>
          <a:lstStyle/>
          <a:p>
            <a:pPr marL="342900">
              <a:spcBef>
                <a:spcPts val="0"/>
              </a:spcBef>
            </a:pPr>
            <a:r>
              <a:rPr lang="en-US" dirty="0">
                <a:latin typeface="Calibri" panose="020F0502020204030204" pitchFamily="34" charset="0"/>
              </a:rPr>
              <a:t>Dynamic </a:t>
            </a:r>
            <a:r>
              <a:rPr lang="en-US" dirty="0" err="1">
                <a:latin typeface="Calibri" panose="020F0502020204030204" pitchFamily="34" charset="0"/>
              </a:rPr>
              <a:t>BerTopic</a:t>
            </a:r>
            <a:r>
              <a:rPr lang="en-US" dirty="0">
                <a:latin typeface="Calibri" panose="020F0502020204030204" pitchFamily="34" charset="0"/>
              </a:rPr>
              <a:t> Modeling - Methods</a:t>
            </a:r>
          </a:p>
        </p:txBody>
      </p:sp>
      <p:sp>
        <p:nvSpPr>
          <p:cNvPr id="5" name="TextBox 4">
            <a:extLst>
              <a:ext uri="{FF2B5EF4-FFF2-40B4-BE49-F238E27FC236}">
                <a16:creationId xmlns:a16="http://schemas.microsoft.com/office/drawing/2014/main" id="{06490E8D-AD70-E4CB-4E8A-A381A1D06777}"/>
              </a:ext>
            </a:extLst>
          </p:cNvPr>
          <p:cNvSpPr txBox="1"/>
          <p:nvPr/>
        </p:nvSpPr>
        <p:spPr>
          <a:xfrm>
            <a:off x="304800" y="1219200"/>
            <a:ext cx="8001000" cy="5949706"/>
          </a:xfrm>
          <a:prstGeom prst="rect">
            <a:avLst/>
          </a:prstGeom>
          <a:noFill/>
        </p:spPr>
        <p:txBody>
          <a:bodyPr wrap="square">
            <a:spAutoFit/>
          </a:bodyPr>
          <a:lstStyle>
            <a:defPPr>
              <a:defRPr lang="en-US"/>
            </a:defPPr>
            <a:lvl1pPr marL="342900" indent="-342900" algn="just" fontAlgn="ctr">
              <a:lnSpc>
                <a:spcPct val="90000"/>
              </a:lnSpc>
              <a:spcBef>
                <a:spcPct val="20000"/>
              </a:spcBef>
              <a:spcAft>
                <a:spcPts val="0"/>
              </a:spcAft>
              <a:buFont typeface="Arial" pitchFamily="34" charset="0"/>
              <a:buChar char="•"/>
              <a:defRPr sz="2600">
                <a:latin typeface="Arial" panose="020B0604020202020204" pitchFamily="34" charset="0"/>
                <a:cs typeface="Arial" pitchFamily="34" charset="0"/>
              </a:defRPr>
            </a:lvl1pPr>
          </a:lstStyle>
          <a:p>
            <a:pPr marL="0" indent="0" algn="l">
              <a:buNone/>
            </a:pPr>
            <a:r>
              <a:rPr lang="en-US" sz="2500" b="1" dirty="0">
                <a:solidFill>
                  <a:srgbClr val="1B1B1B"/>
                </a:solidFill>
                <a:latin typeface="+mn-lt"/>
              </a:rPr>
              <a:t>Embedding Models</a:t>
            </a:r>
            <a:endParaRPr lang="en-US" sz="2500" dirty="0">
              <a:solidFill>
                <a:srgbClr val="1B1B1B"/>
              </a:solidFill>
              <a:latin typeface="+mn-lt"/>
            </a:endParaRPr>
          </a:p>
          <a:p>
            <a:pPr algn="l">
              <a:buFontTx/>
              <a:buChar char="-"/>
            </a:pPr>
            <a:r>
              <a:rPr lang="en-US" sz="2500" i="0" dirty="0">
                <a:solidFill>
                  <a:srgbClr val="1B1B1B"/>
                </a:solidFill>
                <a:effectLst/>
                <a:latin typeface="+mn-lt"/>
              </a:rPr>
              <a:t>Sentence Transformers</a:t>
            </a:r>
          </a:p>
          <a:p>
            <a:pPr algn="l">
              <a:buFontTx/>
              <a:buChar char="-"/>
            </a:pPr>
            <a:r>
              <a:rPr lang="en-US" sz="2500" dirty="0">
                <a:solidFill>
                  <a:srgbClr val="1B1B1B"/>
                </a:solidFill>
                <a:latin typeface="+mn-lt"/>
              </a:rPr>
              <a:t>Flair</a:t>
            </a:r>
            <a:endParaRPr lang="en-US" sz="2500" i="0" dirty="0">
              <a:solidFill>
                <a:srgbClr val="1B1B1B"/>
              </a:solidFill>
              <a:effectLst/>
              <a:latin typeface="+mn-lt"/>
            </a:endParaRPr>
          </a:p>
          <a:p>
            <a:pPr algn="l">
              <a:buFontTx/>
              <a:buChar char="-"/>
            </a:pPr>
            <a:r>
              <a:rPr lang="en-US" sz="2500" i="0" dirty="0">
                <a:solidFill>
                  <a:srgbClr val="1B1B1B"/>
                </a:solidFill>
                <a:effectLst/>
                <a:latin typeface="+mn-lt"/>
              </a:rPr>
              <a:t>TF-IDF </a:t>
            </a:r>
          </a:p>
          <a:p>
            <a:pPr marL="0" indent="0" algn="l">
              <a:buNone/>
            </a:pPr>
            <a:endParaRPr lang="en-US" sz="2500" dirty="0">
              <a:solidFill>
                <a:srgbClr val="1B1B1B"/>
              </a:solidFill>
              <a:latin typeface="+mn-lt"/>
            </a:endParaRPr>
          </a:p>
          <a:p>
            <a:pPr marL="0" indent="0" algn="l">
              <a:buNone/>
            </a:pPr>
            <a:r>
              <a:rPr lang="en-US" sz="2500" b="1" dirty="0">
                <a:solidFill>
                  <a:srgbClr val="1B1B1B"/>
                </a:solidFill>
                <a:latin typeface="+mn-lt"/>
              </a:rPr>
              <a:t>Dimensionality Reduction</a:t>
            </a:r>
          </a:p>
          <a:p>
            <a:pPr algn="l">
              <a:buFontTx/>
              <a:buChar char="-"/>
            </a:pPr>
            <a:r>
              <a:rPr lang="en-US" sz="2500" dirty="0">
                <a:solidFill>
                  <a:srgbClr val="1B1B1B"/>
                </a:solidFill>
                <a:latin typeface="+mn-lt"/>
              </a:rPr>
              <a:t>UMAP </a:t>
            </a:r>
          </a:p>
          <a:p>
            <a:pPr marL="0" indent="0" algn="l">
              <a:buNone/>
            </a:pPr>
            <a:endParaRPr lang="en-US" sz="2500" dirty="0">
              <a:solidFill>
                <a:srgbClr val="1B1B1B"/>
              </a:solidFill>
              <a:latin typeface="+mn-lt"/>
            </a:endParaRPr>
          </a:p>
          <a:p>
            <a:pPr marL="0" indent="0" algn="l">
              <a:buNone/>
            </a:pPr>
            <a:r>
              <a:rPr lang="en-US" sz="2500" b="1" dirty="0">
                <a:solidFill>
                  <a:srgbClr val="1B1B1B"/>
                </a:solidFill>
                <a:latin typeface="+mn-lt"/>
              </a:rPr>
              <a:t>Topics Representation &amp; Clustering</a:t>
            </a:r>
          </a:p>
          <a:p>
            <a:pPr algn="l">
              <a:buFontTx/>
              <a:buChar char="-"/>
            </a:pPr>
            <a:r>
              <a:rPr lang="en-US" sz="2500" dirty="0">
                <a:solidFill>
                  <a:srgbClr val="1B1B1B"/>
                </a:solidFill>
                <a:latin typeface="+mn-lt"/>
              </a:rPr>
              <a:t>c-TF-IDF</a:t>
            </a:r>
          </a:p>
          <a:p>
            <a:pPr algn="l">
              <a:buFontTx/>
              <a:buChar char="-"/>
            </a:pPr>
            <a:r>
              <a:rPr lang="en-US" sz="2500" dirty="0">
                <a:solidFill>
                  <a:srgbClr val="1B1B1B"/>
                </a:solidFill>
                <a:latin typeface="+mn-lt"/>
              </a:rPr>
              <a:t>HDSCAN</a:t>
            </a:r>
          </a:p>
          <a:p>
            <a:pPr algn="l">
              <a:buFontTx/>
              <a:buChar char="-"/>
            </a:pPr>
            <a:endParaRPr lang="en-US" sz="2500" dirty="0">
              <a:solidFill>
                <a:srgbClr val="1B1B1B"/>
              </a:solidFill>
              <a:latin typeface="+mn-lt"/>
            </a:endParaRPr>
          </a:p>
          <a:p>
            <a:pPr marL="0" indent="0" algn="l">
              <a:buNone/>
            </a:pPr>
            <a:endParaRPr lang="en-US" sz="2500" dirty="0">
              <a:solidFill>
                <a:srgbClr val="1B1B1B"/>
              </a:solidFill>
              <a:latin typeface="+mn-lt"/>
            </a:endParaRPr>
          </a:p>
          <a:p>
            <a:pPr marL="0" indent="0" algn="l">
              <a:buNone/>
            </a:pPr>
            <a:endParaRPr lang="en-US" sz="2500" dirty="0">
              <a:solidFill>
                <a:srgbClr val="1B1B1B"/>
              </a:solidFill>
              <a:latin typeface="+mn-lt"/>
            </a:endParaRPr>
          </a:p>
        </p:txBody>
      </p:sp>
    </p:spTree>
    <p:extLst>
      <p:ext uri="{BB962C8B-B14F-4D97-AF65-F5344CB8AC3E}">
        <p14:creationId xmlns:p14="http://schemas.microsoft.com/office/powerpoint/2010/main" val="3901754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Process Flow</a:t>
            </a:r>
          </a:p>
        </p:txBody>
      </p:sp>
      <p:sp>
        <p:nvSpPr>
          <p:cNvPr id="7" name="Snip and Round Single Corner Rectangle 6">
            <a:extLst>
              <a:ext uri="{FF2B5EF4-FFF2-40B4-BE49-F238E27FC236}">
                <a16:creationId xmlns:a16="http://schemas.microsoft.com/office/drawing/2014/main" id="{58FCDE68-E588-D051-A3D7-9111E650AEA8}"/>
              </a:ext>
            </a:extLst>
          </p:cNvPr>
          <p:cNvSpPr/>
          <p:nvPr/>
        </p:nvSpPr>
        <p:spPr>
          <a:xfrm>
            <a:off x="3048000" y="1828800"/>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27736111-907C-C96D-5CE2-72FB0FF9241A}"/>
              </a:ext>
            </a:extLst>
          </p:cNvPr>
          <p:cNvSpPr/>
          <p:nvPr/>
        </p:nvSpPr>
        <p:spPr>
          <a:xfrm>
            <a:off x="3352800" y="3062684"/>
            <a:ext cx="1676400" cy="533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Sentence Transformers</a:t>
            </a:r>
          </a:p>
        </p:txBody>
      </p:sp>
      <p:sp>
        <p:nvSpPr>
          <p:cNvPr id="9" name="Snip and Round Single Corner Rectangle 8">
            <a:extLst>
              <a:ext uri="{FF2B5EF4-FFF2-40B4-BE49-F238E27FC236}">
                <a16:creationId xmlns:a16="http://schemas.microsoft.com/office/drawing/2014/main" id="{D49B6D17-2B83-207C-0787-A3DADBDFA0EE}"/>
              </a:ext>
            </a:extLst>
          </p:cNvPr>
          <p:cNvSpPr/>
          <p:nvPr/>
        </p:nvSpPr>
        <p:spPr>
          <a:xfrm>
            <a:off x="3429000" y="1828800"/>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and Round Single Corner Rectangle 9">
            <a:extLst>
              <a:ext uri="{FF2B5EF4-FFF2-40B4-BE49-F238E27FC236}">
                <a16:creationId xmlns:a16="http://schemas.microsoft.com/office/drawing/2014/main" id="{303480EB-6258-BF3B-A09A-65FE78B01750}"/>
              </a:ext>
            </a:extLst>
          </p:cNvPr>
          <p:cNvSpPr/>
          <p:nvPr/>
        </p:nvSpPr>
        <p:spPr>
          <a:xfrm>
            <a:off x="3810000" y="1828800"/>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and Round Single Corner Rectangle 10">
            <a:extLst>
              <a:ext uri="{FF2B5EF4-FFF2-40B4-BE49-F238E27FC236}">
                <a16:creationId xmlns:a16="http://schemas.microsoft.com/office/drawing/2014/main" id="{69DCEF38-1B3B-C175-6130-E9C44352C2D9}"/>
              </a:ext>
            </a:extLst>
          </p:cNvPr>
          <p:cNvSpPr/>
          <p:nvPr/>
        </p:nvSpPr>
        <p:spPr>
          <a:xfrm>
            <a:off x="4191000" y="1828800"/>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nip and Round Single Corner Rectangle 11">
            <a:extLst>
              <a:ext uri="{FF2B5EF4-FFF2-40B4-BE49-F238E27FC236}">
                <a16:creationId xmlns:a16="http://schemas.microsoft.com/office/drawing/2014/main" id="{FEE98A40-46A7-DCDD-7410-F43B0756D5D2}"/>
              </a:ext>
            </a:extLst>
          </p:cNvPr>
          <p:cNvSpPr/>
          <p:nvPr/>
        </p:nvSpPr>
        <p:spPr>
          <a:xfrm>
            <a:off x="4572000" y="1828800"/>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and Round Single Corner Rectangle 12">
            <a:extLst>
              <a:ext uri="{FF2B5EF4-FFF2-40B4-BE49-F238E27FC236}">
                <a16:creationId xmlns:a16="http://schemas.microsoft.com/office/drawing/2014/main" id="{77CE5C2D-906D-AD78-4384-05B5D38CEBA3}"/>
              </a:ext>
            </a:extLst>
          </p:cNvPr>
          <p:cNvSpPr/>
          <p:nvPr/>
        </p:nvSpPr>
        <p:spPr>
          <a:xfrm>
            <a:off x="4953000" y="1828800"/>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and Round Single Corner Rectangle 19">
            <a:extLst>
              <a:ext uri="{FF2B5EF4-FFF2-40B4-BE49-F238E27FC236}">
                <a16:creationId xmlns:a16="http://schemas.microsoft.com/office/drawing/2014/main" id="{EE808B0B-2992-7F92-3C52-C206FD09CD59}"/>
              </a:ext>
            </a:extLst>
          </p:cNvPr>
          <p:cNvSpPr/>
          <p:nvPr/>
        </p:nvSpPr>
        <p:spPr>
          <a:xfrm>
            <a:off x="3048000" y="2309191"/>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nip and Round Single Corner Rectangle 20">
            <a:extLst>
              <a:ext uri="{FF2B5EF4-FFF2-40B4-BE49-F238E27FC236}">
                <a16:creationId xmlns:a16="http://schemas.microsoft.com/office/drawing/2014/main" id="{EA64B361-1761-3D91-0837-DAA2619DAD8D}"/>
              </a:ext>
            </a:extLst>
          </p:cNvPr>
          <p:cNvSpPr/>
          <p:nvPr/>
        </p:nvSpPr>
        <p:spPr>
          <a:xfrm>
            <a:off x="3429000" y="2309191"/>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nip and Round Single Corner Rectangle 21">
            <a:extLst>
              <a:ext uri="{FF2B5EF4-FFF2-40B4-BE49-F238E27FC236}">
                <a16:creationId xmlns:a16="http://schemas.microsoft.com/office/drawing/2014/main" id="{5D40E867-7F39-581F-3FE0-2D52610BCC9A}"/>
              </a:ext>
            </a:extLst>
          </p:cNvPr>
          <p:cNvSpPr/>
          <p:nvPr/>
        </p:nvSpPr>
        <p:spPr>
          <a:xfrm>
            <a:off x="3810000" y="2309191"/>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nip and Round Single Corner Rectangle 22">
            <a:extLst>
              <a:ext uri="{FF2B5EF4-FFF2-40B4-BE49-F238E27FC236}">
                <a16:creationId xmlns:a16="http://schemas.microsoft.com/office/drawing/2014/main" id="{5FB55FD8-CC0D-C4C7-74C3-B74AFC99A8C8}"/>
              </a:ext>
            </a:extLst>
          </p:cNvPr>
          <p:cNvSpPr/>
          <p:nvPr/>
        </p:nvSpPr>
        <p:spPr>
          <a:xfrm>
            <a:off x="4191000" y="2309191"/>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nip and Round Single Corner Rectangle 23">
            <a:extLst>
              <a:ext uri="{FF2B5EF4-FFF2-40B4-BE49-F238E27FC236}">
                <a16:creationId xmlns:a16="http://schemas.microsoft.com/office/drawing/2014/main" id="{9C7F3E14-1943-55BA-0B93-6E49F297EDDB}"/>
              </a:ext>
            </a:extLst>
          </p:cNvPr>
          <p:cNvSpPr/>
          <p:nvPr/>
        </p:nvSpPr>
        <p:spPr>
          <a:xfrm>
            <a:off x="4572000" y="2309191"/>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nip and Round Single Corner Rectangle 24">
            <a:extLst>
              <a:ext uri="{FF2B5EF4-FFF2-40B4-BE49-F238E27FC236}">
                <a16:creationId xmlns:a16="http://schemas.microsoft.com/office/drawing/2014/main" id="{363119F5-25BA-7F24-AF71-46563AB7D9ED}"/>
              </a:ext>
            </a:extLst>
          </p:cNvPr>
          <p:cNvSpPr/>
          <p:nvPr/>
        </p:nvSpPr>
        <p:spPr>
          <a:xfrm>
            <a:off x="4953000" y="2309191"/>
            <a:ext cx="228600" cy="304800"/>
          </a:xfrm>
          <a:prstGeom prst="snip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E280333-1776-A032-5EE6-C980C272A932}"/>
              </a:ext>
            </a:extLst>
          </p:cNvPr>
          <p:cNvSpPr txBox="1"/>
          <p:nvPr/>
        </p:nvSpPr>
        <p:spPr>
          <a:xfrm>
            <a:off x="2819400" y="1537677"/>
            <a:ext cx="1249017" cy="276999"/>
          </a:xfrm>
          <a:prstGeom prst="rect">
            <a:avLst/>
          </a:prstGeom>
          <a:noFill/>
        </p:spPr>
        <p:txBody>
          <a:bodyPr wrap="square">
            <a:spAutoFit/>
          </a:bodyPr>
          <a:lstStyle/>
          <a:p>
            <a:pPr algn="ctr"/>
            <a:r>
              <a:rPr lang="en-US" sz="1200" dirty="0">
                <a:solidFill>
                  <a:schemeClr val="tx1"/>
                </a:solidFill>
              </a:rPr>
              <a:t>Documents</a:t>
            </a:r>
          </a:p>
        </p:txBody>
      </p:sp>
      <p:sp>
        <p:nvSpPr>
          <p:cNvPr id="33" name="Rounded Rectangle 32">
            <a:extLst>
              <a:ext uri="{FF2B5EF4-FFF2-40B4-BE49-F238E27FC236}">
                <a16:creationId xmlns:a16="http://schemas.microsoft.com/office/drawing/2014/main" id="{3318F1E1-3500-2F7C-BEA4-39D82279D7E3}"/>
              </a:ext>
            </a:extLst>
          </p:cNvPr>
          <p:cNvSpPr/>
          <p:nvPr/>
        </p:nvSpPr>
        <p:spPr>
          <a:xfrm>
            <a:off x="5385702" y="3865832"/>
            <a:ext cx="2767680" cy="4547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Document Vectors (384-10K)</a:t>
            </a:r>
          </a:p>
        </p:txBody>
      </p:sp>
      <p:sp>
        <p:nvSpPr>
          <p:cNvPr id="34" name="Rounded Rectangle 33">
            <a:extLst>
              <a:ext uri="{FF2B5EF4-FFF2-40B4-BE49-F238E27FC236}">
                <a16:creationId xmlns:a16="http://schemas.microsoft.com/office/drawing/2014/main" id="{C29F3C79-7D1E-2450-FDE2-540092428DDA}"/>
              </a:ext>
            </a:extLst>
          </p:cNvPr>
          <p:cNvSpPr/>
          <p:nvPr/>
        </p:nvSpPr>
        <p:spPr>
          <a:xfrm>
            <a:off x="3543300" y="3865833"/>
            <a:ext cx="1285780" cy="4247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UMAP</a:t>
            </a:r>
          </a:p>
        </p:txBody>
      </p:sp>
      <p:sp>
        <p:nvSpPr>
          <p:cNvPr id="36" name="Rounded Rectangle 35">
            <a:extLst>
              <a:ext uri="{FF2B5EF4-FFF2-40B4-BE49-F238E27FC236}">
                <a16:creationId xmlns:a16="http://schemas.microsoft.com/office/drawing/2014/main" id="{3FE144FE-B4B9-F77E-5282-C53ADD13E152}"/>
              </a:ext>
            </a:extLst>
          </p:cNvPr>
          <p:cNvSpPr/>
          <p:nvPr/>
        </p:nvSpPr>
        <p:spPr>
          <a:xfrm>
            <a:off x="3429000" y="5257773"/>
            <a:ext cx="1501865" cy="4247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Visualization</a:t>
            </a:r>
          </a:p>
        </p:txBody>
      </p:sp>
      <p:cxnSp>
        <p:nvCxnSpPr>
          <p:cNvPr id="38" name="Straight Arrow Connector 37">
            <a:extLst>
              <a:ext uri="{FF2B5EF4-FFF2-40B4-BE49-F238E27FC236}">
                <a16:creationId xmlns:a16="http://schemas.microsoft.com/office/drawing/2014/main" id="{CC247C71-DB9E-892B-DCCC-03055FA35CEB}"/>
              </a:ext>
            </a:extLst>
          </p:cNvPr>
          <p:cNvCxnSpPr>
            <a:cxnSpLocks/>
          </p:cNvCxnSpPr>
          <p:nvPr/>
        </p:nvCxnSpPr>
        <p:spPr>
          <a:xfrm>
            <a:off x="4142642" y="2743200"/>
            <a:ext cx="0" cy="2514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F0FB180-C824-5B77-738C-3CE22AB609D4}"/>
              </a:ext>
            </a:extLst>
          </p:cNvPr>
          <p:cNvCxnSpPr>
            <a:cxnSpLocks/>
          </p:cNvCxnSpPr>
          <p:nvPr/>
        </p:nvCxnSpPr>
        <p:spPr>
          <a:xfrm>
            <a:off x="4157710" y="3637879"/>
            <a:ext cx="0" cy="18847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D7BC298-E8CA-C7EB-5402-E8E620E04DAD}"/>
              </a:ext>
            </a:extLst>
          </p:cNvPr>
          <p:cNvCxnSpPr>
            <a:cxnSpLocks/>
          </p:cNvCxnSpPr>
          <p:nvPr/>
        </p:nvCxnSpPr>
        <p:spPr>
          <a:xfrm>
            <a:off x="4953000" y="4078231"/>
            <a:ext cx="29307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23B3E19-6A72-4E5F-D86D-D4840208143E}"/>
              </a:ext>
            </a:extLst>
          </p:cNvPr>
          <p:cNvCxnSpPr>
            <a:cxnSpLocks/>
          </p:cNvCxnSpPr>
          <p:nvPr/>
        </p:nvCxnSpPr>
        <p:spPr>
          <a:xfrm>
            <a:off x="4157710" y="4320540"/>
            <a:ext cx="0" cy="25146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DA809D-9C7B-CD67-D37B-B04C4AC7AA9E}"/>
              </a:ext>
            </a:extLst>
          </p:cNvPr>
          <p:cNvCxnSpPr>
            <a:cxnSpLocks/>
          </p:cNvCxnSpPr>
          <p:nvPr/>
        </p:nvCxnSpPr>
        <p:spPr>
          <a:xfrm>
            <a:off x="4157710" y="5029200"/>
            <a:ext cx="0" cy="2286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6DCBE05D-E2D4-0F24-B725-FF40ABFC8439}"/>
              </a:ext>
            </a:extLst>
          </p:cNvPr>
          <p:cNvSpPr/>
          <p:nvPr/>
        </p:nvSpPr>
        <p:spPr>
          <a:xfrm>
            <a:off x="5562600" y="5257773"/>
            <a:ext cx="1501865" cy="4247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Topic Filtering</a:t>
            </a:r>
          </a:p>
        </p:txBody>
      </p:sp>
      <p:sp>
        <p:nvSpPr>
          <p:cNvPr id="54" name="Rounded Rectangle 53">
            <a:extLst>
              <a:ext uri="{FF2B5EF4-FFF2-40B4-BE49-F238E27FC236}">
                <a16:creationId xmlns:a16="http://schemas.microsoft.com/office/drawing/2014/main" id="{765DAC5D-E65C-487D-4C64-C7DDA1844FA3}"/>
              </a:ext>
            </a:extLst>
          </p:cNvPr>
          <p:cNvSpPr/>
          <p:nvPr/>
        </p:nvSpPr>
        <p:spPr>
          <a:xfrm>
            <a:off x="3543300" y="4588202"/>
            <a:ext cx="1285780" cy="4247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C-TF-IDF</a:t>
            </a:r>
          </a:p>
        </p:txBody>
      </p:sp>
      <p:cxnSp>
        <p:nvCxnSpPr>
          <p:cNvPr id="55" name="Straight Arrow Connector 54">
            <a:extLst>
              <a:ext uri="{FF2B5EF4-FFF2-40B4-BE49-F238E27FC236}">
                <a16:creationId xmlns:a16="http://schemas.microsoft.com/office/drawing/2014/main" id="{7E665804-E651-4797-3E1D-E1FC4EBBBB44}"/>
              </a:ext>
            </a:extLst>
          </p:cNvPr>
          <p:cNvCxnSpPr>
            <a:cxnSpLocks/>
          </p:cNvCxnSpPr>
          <p:nvPr/>
        </p:nvCxnSpPr>
        <p:spPr>
          <a:xfrm>
            <a:off x="5029200" y="5470171"/>
            <a:ext cx="29307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553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Analysis</a:t>
            </a:r>
          </a:p>
        </p:txBody>
      </p:sp>
      <p:sp>
        <p:nvSpPr>
          <p:cNvPr id="5" name="TextBox 4">
            <a:extLst>
              <a:ext uri="{FF2B5EF4-FFF2-40B4-BE49-F238E27FC236}">
                <a16:creationId xmlns:a16="http://schemas.microsoft.com/office/drawing/2014/main" id="{06490E8D-AD70-E4CB-4E8A-A381A1D06777}"/>
              </a:ext>
            </a:extLst>
          </p:cNvPr>
          <p:cNvSpPr txBox="1"/>
          <p:nvPr/>
        </p:nvSpPr>
        <p:spPr>
          <a:xfrm>
            <a:off x="304800" y="1316517"/>
            <a:ext cx="8001000" cy="3833742"/>
          </a:xfrm>
          <a:prstGeom prst="rect">
            <a:avLst/>
          </a:prstGeom>
          <a:noFill/>
        </p:spPr>
        <p:txBody>
          <a:bodyPr wrap="square">
            <a:spAutoFit/>
          </a:bodyPr>
          <a:lstStyle>
            <a:defPPr>
              <a:defRPr lang="en-US"/>
            </a:defPPr>
            <a:lvl1pPr marL="342900" indent="-342900" algn="just" fontAlgn="ctr">
              <a:lnSpc>
                <a:spcPct val="90000"/>
              </a:lnSpc>
              <a:spcBef>
                <a:spcPct val="20000"/>
              </a:spcBef>
              <a:spcAft>
                <a:spcPts val="0"/>
              </a:spcAft>
              <a:buFont typeface="Arial" pitchFamily="34" charset="0"/>
              <a:buChar char="•"/>
              <a:defRPr sz="2600">
                <a:latin typeface="Arial" panose="020B0604020202020204" pitchFamily="34" charset="0"/>
                <a:cs typeface="Arial" pitchFamily="34" charset="0"/>
              </a:defRPr>
            </a:lvl1pPr>
          </a:lstStyle>
          <a:p>
            <a:pPr algn="l">
              <a:buFontTx/>
              <a:buChar char="-"/>
            </a:pPr>
            <a:r>
              <a:rPr lang="en-US" sz="2500" dirty="0">
                <a:solidFill>
                  <a:srgbClr val="1B1B1B"/>
                </a:solidFill>
                <a:latin typeface="+mn-lt"/>
              </a:rPr>
              <a:t>Processed 5 years data i.e., 2018 – 2022</a:t>
            </a:r>
          </a:p>
          <a:p>
            <a:pPr marL="0" indent="0" algn="l">
              <a:buNone/>
            </a:pPr>
            <a:endParaRPr lang="en-US" sz="2500" dirty="0">
              <a:solidFill>
                <a:srgbClr val="1B1B1B"/>
              </a:solidFill>
              <a:latin typeface="+mn-lt"/>
            </a:endParaRPr>
          </a:p>
          <a:p>
            <a:pPr marL="0" indent="0" algn="l">
              <a:buNone/>
            </a:pPr>
            <a:r>
              <a:rPr lang="en-US" sz="2500" b="1" dirty="0">
                <a:solidFill>
                  <a:srgbClr val="1B1B1B"/>
                </a:solidFill>
                <a:latin typeface="+mn-lt"/>
              </a:rPr>
              <a:t>Sentence Transformers</a:t>
            </a:r>
          </a:p>
          <a:p>
            <a:pPr marL="0" indent="0" algn="l">
              <a:buNone/>
            </a:pPr>
            <a:endParaRPr lang="en-US" sz="2500" dirty="0">
              <a:solidFill>
                <a:srgbClr val="1B1B1B"/>
              </a:solidFill>
              <a:latin typeface="+mn-lt"/>
            </a:endParaRPr>
          </a:p>
          <a:p>
            <a:pPr marL="0" indent="0" algn="l">
              <a:buNone/>
            </a:pPr>
            <a:endParaRPr lang="en-US" sz="2500" dirty="0">
              <a:solidFill>
                <a:srgbClr val="1B1B1B"/>
              </a:solidFill>
              <a:latin typeface="+mn-lt"/>
            </a:endParaRPr>
          </a:p>
          <a:p>
            <a:pPr algn="l">
              <a:buFontTx/>
              <a:buChar char="-"/>
            </a:pPr>
            <a:endParaRPr lang="en-US" sz="2500" dirty="0">
              <a:solidFill>
                <a:srgbClr val="1B1B1B"/>
              </a:solidFill>
              <a:latin typeface="+mn-lt"/>
            </a:endParaRPr>
          </a:p>
          <a:p>
            <a:pPr algn="l">
              <a:buFontTx/>
              <a:buChar char="-"/>
            </a:pPr>
            <a:endParaRPr lang="en-US" sz="2500" dirty="0">
              <a:solidFill>
                <a:srgbClr val="1B1B1B"/>
              </a:solidFill>
              <a:latin typeface="+mn-lt"/>
            </a:endParaRPr>
          </a:p>
          <a:p>
            <a:pPr marL="0" indent="0" algn="l">
              <a:buNone/>
            </a:pPr>
            <a:endParaRPr lang="en-US" sz="2500" dirty="0">
              <a:solidFill>
                <a:srgbClr val="1B1B1B"/>
              </a:solidFill>
              <a:latin typeface="+mn-lt"/>
            </a:endParaRPr>
          </a:p>
          <a:p>
            <a:pPr marL="0" indent="0" algn="l">
              <a:buNone/>
            </a:pPr>
            <a:endParaRPr lang="en-US" sz="2500" dirty="0">
              <a:solidFill>
                <a:srgbClr val="1B1B1B"/>
              </a:solidFill>
              <a:latin typeface="+mn-lt"/>
            </a:endParaRPr>
          </a:p>
        </p:txBody>
      </p:sp>
      <p:pic>
        <p:nvPicPr>
          <p:cNvPr id="2" name="Picture 1">
            <a:extLst>
              <a:ext uri="{FF2B5EF4-FFF2-40B4-BE49-F238E27FC236}">
                <a16:creationId xmlns:a16="http://schemas.microsoft.com/office/drawing/2014/main" id="{87A380A5-DE22-A161-A0AF-4BAC09E49F91}"/>
              </a:ext>
            </a:extLst>
          </p:cNvPr>
          <p:cNvPicPr>
            <a:picLocks noChangeAspect="1"/>
          </p:cNvPicPr>
          <p:nvPr/>
        </p:nvPicPr>
        <p:blipFill>
          <a:blip r:embed="rId2"/>
          <a:stretch>
            <a:fillRect/>
          </a:stretch>
        </p:blipFill>
        <p:spPr>
          <a:xfrm>
            <a:off x="457200" y="2844800"/>
            <a:ext cx="6629400" cy="2565400"/>
          </a:xfrm>
          <a:prstGeom prst="rect">
            <a:avLst/>
          </a:prstGeom>
        </p:spPr>
      </p:pic>
    </p:spTree>
    <p:extLst>
      <p:ext uri="{BB962C8B-B14F-4D97-AF65-F5344CB8AC3E}">
        <p14:creationId xmlns:p14="http://schemas.microsoft.com/office/powerpoint/2010/main" val="85043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40" y="76200"/>
            <a:ext cx="8000999" cy="1066800"/>
          </a:xfrm>
        </p:spPr>
        <p:txBody>
          <a:bodyPr vert="horz" lIns="91440" tIns="45720" rIns="91440" bIns="45720" rtlCol="0" anchor="ctr">
            <a:normAutofit/>
          </a:bodyPr>
          <a:lstStyle/>
          <a:p>
            <a:pPr marL="342900">
              <a:spcBef>
                <a:spcPts val="0"/>
              </a:spcBef>
            </a:pPr>
            <a:r>
              <a:rPr lang="en-US" dirty="0">
                <a:latin typeface="Calibri" panose="020F0502020204030204" pitchFamily="34" charset="0"/>
              </a:rPr>
              <a:t>Continued..</a:t>
            </a:r>
          </a:p>
        </p:txBody>
      </p:sp>
      <p:pic>
        <p:nvPicPr>
          <p:cNvPr id="4" name="Picture 3">
            <a:extLst>
              <a:ext uri="{FF2B5EF4-FFF2-40B4-BE49-F238E27FC236}">
                <a16:creationId xmlns:a16="http://schemas.microsoft.com/office/drawing/2014/main" id="{CBBA878D-D37B-3421-5C5F-83A27EF718F8}"/>
              </a:ext>
            </a:extLst>
          </p:cNvPr>
          <p:cNvPicPr>
            <a:picLocks noChangeAspect="1"/>
          </p:cNvPicPr>
          <p:nvPr/>
        </p:nvPicPr>
        <p:blipFill>
          <a:blip r:embed="rId2"/>
          <a:stretch>
            <a:fillRect/>
          </a:stretch>
        </p:blipFill>
        <p:spPr>
          <a:xfrm>
            <a:off x="1447800" y="1371600"/>
            <a:ext cx="5334000" cy="4432300"/>
          </a:xfrm>
          <a:prstGeom prst="rect">
            <a:avLst/>
          </a:prstGeom>
        </p:spPr>
      </p:pic>
    </p:spTree>
    <p:extLst>
      <p:ext uri="{BB962C8B-B14F-4D97-AF65-F5344CB8AC3E}">
        <p14:creationId xmlns:p14="http://schemas.microsoft.com/office/powerpoint/2010/main" val="7690325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2285</TotalTime>
  <Words>650</Words>
  <Application>Microsoft Macintosh PowerPoint</Application>
  <PresentationFormat>On-screen Show (4:3)</PresentationFormat>
  <Paragraphs>151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Lato</vt:lpstr>
      <vt:lpstr>Calibri</vt:lpstr>
      <vt:lpstr>Source Sans Pro</vt:lpstr>
      <vt:lpstr>1_Office Theme</vt:lpstr>
      <vt:lpstr>    Information Storage &amp; Retrieval - CSCI 642  Final Project Topic Modeling With Few Shot Learning  Mind Hack Zombies Kameswara Pullabhotla (Z1891893) Anuj Shah (Z1905195) </vt:lpstr>
      <vt:lpstr>Project</vt:lpstr>
      <vt:lpstr>Project</vt:lpstr>
      <vt:lpstr>Dataset</vt:lpstr>
      <vt:lpstr>Topic Modeling – What &amp; Why?</vt:lpstr>
      <vt:lpstr>Dynamic BerTopic Modeling - Methods</vt:lpstr>
      <vt:lpstr>Process Flow</vt:lpstr>
      <vt:lpstr>Analysis</vt:lpstr>
      <vt:lpstr>Continued..</vt:lpstr>
      <vt:lpstr>TF-IDF Vectorizer</vt:lpstr>
      <vt:lpstr>Continued..</vt:lpstr>
      <vt:lpstr>UMAP</vt:lpstr>
      <vt:lpstr>Continued..</vt:lpstr>
      <vt:lpstr>c-TF-IDF</vt:lpstr>
      <vt:lpstr>Text Classification Methods</vt:lpstr>
      <vt:lpstr>Zero-Shot Learning</vt:lpstr>
      <vt:lpstr>Zero-Shot Example</vt:lpstr>
      <vt:lpstr>Pros &amp; Cons Of Zero-Shot Learning</vt:lpstr>
      <vt:lpstr>Few-Shot Learning</vt:lpstr>
      <vt:lpstr>Few-Shot Example</vt:lpstr>
      <vt:lpstr>Pros &amp; Cons Of Few-Shot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Jennice O'Brien</dc:creator>
  <cp:lastModifiedBy>Kameswara Pullabhotla</cp:lastModifiedBy>
  <cp:revision>183</cp:revision>
  <dcterms:created xsi:type="dcterms:W3CDTF">2010-05-18T23:17:18Z</dcterms:created>
  <dcterms:modified xsi:type="dcterms:W3CDTF">2022-11-29T16:56:03Z</dcterms:modified>
</cp:coreProperties>
</file>